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73" r:id="rId4"/>
    <p:sldId id="275" r:id="rId5"/>
    <p:sldId id="274" r:id="rId6"/>
    <p:sldId id="276" r:id="rId7"/>
    <p:sldId id="277" r:id="rId8"/>
    <p:sldId id="278" r:id="rId9"/>
    <p:sldId id="279" r:id="rId10"/>
    <p:sldId id="284" r:id="rId11"/>
    <p:sldId id="285" r:id="rId12"/>
    <p:sldId id="280" r:id="rId13"/>
    <p:sldId id="281" r:id="rId14"/>
    <p:sldId id="282" r:id="rId15"/>
    <p:sldId id="283" r:id="rId16"/>
    <p:sldId id="258" r:id="rId17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005426"/>
    <a:srgbClr val="52C04F"/>
    <a:srgbClr val="379335"/>
    <a:srgbClr val="EBF0F9"/>
    <a:srgbClr val="2AAC96"/>
    <a:srgbClr val="63A0D7"/>
    <a:srgbClr val="D5E3CF"/>
    <a:srgbClr val="EBF1E9"/>
    <a:srgbClr val="238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>
        <p:guide orient="horz" pos="2160"/>
        <p:guide pos="3840"/>
        <p:guide orient="horz" pos="21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F2F11-F2DB-40CB-9FC6-32FEB2D20738}" type="datetimeFigureOut">
              <a:rPr lang="ru-RU" smtClean="0"/>
              <a:pPr/>
              <a:t>06.07.2023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D5D22-029F-4670-B9F7-22F4DBE3E3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64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7D122-ABCF-4B35-9A56-5FA6D43BD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2BB215-9FD5-4775-92CE-4666DF8B2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AB12D2-237F-43D7-82F9-9C310000B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06.07.2023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E79CA1-BCAB-4EAD-8200-425137164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8086A0-369F-4109-B549-6CEB1896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34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5CA5F-29D8-4D60-AD16-A0A266FC9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106ABF-AB8B-4D3E-ADD9-1D59E92CA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EAE843-698C-48F7-A7F0-6E31E569B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06.07.2023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FBE5F2-4DA6-49B0-83F5-3E25F0A8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89C47-A20B-4E9E-8C80-DD196C2C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08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03F2FF-219F-4A24-8060-17A7F2881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405F19-01FC-497F-8299-B9A517F02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31E83C-16F6-43A8-83E4-E1F1AE9D7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06.07.2023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2ED0E-2DE3-4C29-95C4-7C0B572C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9EF3A3-3C8C-4A14-8315-CE8F75E7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1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076D-BD4C-4516-8031-F1D5B553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CA76FF-96A7-4E12-928D-518CBCF6E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2297A9-4A69-49D6-9A8E-8A4E9942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06.07.2023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31326A-3909-4EDE-A947-34EB7E400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C60DF1-E40D-4F9D-BF9D-214B1960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22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9AEE3-848F-4383-B3C3-82C15CF0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83BC1C-0956-4236-B5FB-BEBC9B91A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738836-CDB7-47B2-99D8-27C82821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06.07.2023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2A5219-C686-4AE9-A05F-C5A40FDA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4EABC9-3406-46D6-91C7-4672F9F0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37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7BF3D-196C-4E46-A046-39031E4C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65D871-6BAE-4F99-BBEF-59067D936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569EB2-36A8-47FB-9D2D-D6098946B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A1B2AC-F6E2-4BD9-ACE5-469DAE03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06.07.2023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496139-0CF6-4AF3-9D28-5F03D3D5D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F8CA94-CD09-4B0F-B18F-B56AF287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89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2C0DD-E239-4808-A481-B7493F7B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F36CCD-EA0B-4C66-90A2-28BD51099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F4B3D2-4295-4513-AAF5-4803714F9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F1097D-DE95-4489-82C7-AC022AF04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141D50-345F-429E-9174-F04E4BF2D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4C1248-44E7-41AF-BBB5-8A7AAE7F4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06.07.2023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BE81B2-2619-40C9-9635-EE9EBC96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708CEE-1833-4EDC-BB5D-6A71EC62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79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A38B1-A85D-4513-AD51-72039AAD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0E23CC-4A8A-41F0-8366-CCDF32074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06.07.2023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707102-1FC5-445E-8F03-8BFE6C77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60E124-885A-4AF1-B5EC-3B3D5E87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78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71DD9E-5121-41A6-BC3C-96C233B5A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06.07.2023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41C514-7FE7-4BF5-B782-896CB80D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DA15D0-EC4B-4501-88D5-18F21F4B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48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FB84E-B5DC-4010-9346-346F749A9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AC84F5-6B08-4D37-B8F4-EB2E7144F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2AE412-636B-4448-8C96-33F32D555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96530C-A034-4DE1-9C67-BE0B6A98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06.07.2023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E1BD5A-4556-4AB0-A8FA-A3CFC910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14C846-2AC6-440C-A7C5-468C593E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06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E0505-A47A-41C9-A427-2C57ABF2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E8CAC3-38D1-47C3-AF8F-1BAB3A67C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F2423F-5FC1-473C-80BE-0CE9320BB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113460-6276-49ED-94EA-4F1D73C3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06.07.2023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45F94-FA93-4382-A576-4C25A3EE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B6562C-E3C2-4317-822A-E864F4FC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03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02092-4925-42AE-9589-375E36EC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2D49A-1C55-42F0-83D1-CE671679F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F9AE0C-DE46-4A59-847B-A181B0112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F742A-DF75-47D9-8E63-BD2D60EAC40F}" type="datetimeFigureOut">
              <a:rPr lang="ru-RU" smtClean="0"/>
              <a:pPr/>
              <a:t>06.07.2023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A42CA1-4371-4B34-A50A-F86F54BC9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CED384-2781-456C-B9F8-51CD6B424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19A18-B65D-4F79-974A-165A92AB83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33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3" y="2536"/>
            <a:ext cx="12181573" cy="685292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BB5EE4-40AA-4F26-BB26-920E1A060C2C}"/>
              </a:ext>
            </a:extLst>
          </p:cNvPr>
          <p:cNvSpPr/>
          <p:nvPr/>
        </p:nvSpPr>
        <p:spPr>
          <a:xfrm>
            <a:off x="3001323" y="4724844"/>
            <a:ext cx="9174035" cy="118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1" tIns="45706" rIns="431862" bIns="45706" anchor="ctr"/>
          <a:lstStyle/>
          <a:p>
            <a:pPr algn="r" defTabSz="914180">
              <a:defRPr/>
            </a:pPr>
            <a:endParaRPr lang="ru-RU" sz="2000" b="1" kern="0" dirty="0">
              <a:solidFill>
                <a:srgbClr val="4F81BD">
                  <a:lumMod val="75000"/>
                </a:srgbClr>
              </a:solidFill>
              <a:cs typeface="Arial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BB1476-F1EC-4404-A103-27472BA388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040" y="3909962"/>
            <a:ext cx="3250474" cy="29480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32F4D-3826-4362-A924-E1ED3AA70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153" y="2459296"/>
            <a:ext cx="9626493" cy="2000367"/>
          </a:xfrm>
        </p:spPr>
        <p:txBody>
          <a:bodyPr>
            <a:normAutofit fontScale="90000"/>
          </a:bodyPr>
          <a:lstStyle/>
          <a:p>
            <a:pPr>
              <a:lnSpc>
                <a:spcPts val="5000"/>
              </a:lnSpc>
            </a:pPr>
            <a:r>
              <a:rPr lang="ru-RU" sz="4000" b="1" spc="-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ПРОЕКТИРОВАНИЕ </a:t>
            </a:r>
            <a:r>
              <a:rPr lang="ru-RU" sz="4000" b="1" spc="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spc="-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ДОПОЛНИТЕЛЬНОЙ </a:t>
            </a:r>
            <a:r>
              <a:rPr lang="ru-RU" sz="400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spc="-1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ОБЩЕОБРАЗОВАТЕЛЬНОЙ </a:t>
            </a:r>
            <a:r>
              <a:rPr lang="ru-RU" sz="4000" b="1" spc="-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ОБЩЕРАЗВИВАЮЩЕЙ</a:t>
            </a:r>
            <a:r>
              <a:rPr lang="ru-RU" sz="4000" b="1" spc="9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spc="-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ПРОГРАММЫ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0D75C0F-3B06-4862-8C0D-285E40B76741}"/>
              </a:ext>
            </a:extLst>
          </p:cNvPr>
          <p:cNvSpPr/>
          <p:nvPr/>
        </p:nvSpPr>
        <p:spPr>
          <a:xfrm>
            <a:off x="699726" y="5676518"/>
            <a:ext cx="5396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КРАСНОДАР, 2023 Г.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D4AD5E2-0653-4F37-9E5F-7DEC83CFA6ED}"/>
              </a:ext>
            </a:extLst>
          </p:cNvPr>
          <p:cNvSpPr txBox="1">
            <a:spLocks/>
          </p:cNvSpPr>
          <p:nvPr/>
        </p:nvSpPr>
        <p:spPr>
          <a:xfrm>
            <a:off x="2158441" y="328949"/>
            <a:ext cx="7571879" cy="1172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РЕГИОНАЛЬНЫЙ МОДЕЛЬНЫЙ ЦЕНТР </a:t>
            </a:r>
            <a:b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ДОПОЛНИТЕЛЬНОГО ОБРАЗОВАНИЯ ДЕТЕЙ </a:t>
            </a:r>
            <a:b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КРАСНОДАРСКОГО КРАЯ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E00475-2052-45B4-9637-8314F8D78E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135" y="322666"/>
            <a:ext cx="1384916" cy="1384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D96C4F-AC1B-48AF-9806-D998BCA867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68" y="315500"/>
            <a:ext cx="1691331" cy="13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8BB9922-648D-4D0B-8FC6-7BF201EF38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1625" b="21036"/>
          <a:stretch>
            <a:fillRect/>
          </a:stretch>
        </p:blipFill>
        <p:spPr>
          <a:xfrm>
            <a:off x="0" y="-1"/>
            <a:ext cx="12192000" cy="1006964"/>
          </a:xfrm>
          <a:prstGeom prst="rect">
            <a:avLst/>
          </a:prstGeom>
        </p:spPr>
      </p:pic>
      <p:grpSp>
        <p:nvGrpSpPr>
          <p:cNvPr id="2" name="Группа 18">
            <a:extLst>
              <a:ext uri="{FF2B5EF4-FFF2-40B4-BE49-F238E27FC236}">
                <a16:creationId xmlns:a16="http://schemas.microsoft.com/office/drawing/2014/main" id="{85486403-553D-458C-8379-7360716C21CF}"/>
              </a:ext>
            </a:extLst>
          </p:cNvPr>
          <p:cNvGrpSpPr/>
          <p:nvPr/>
        </p:nvGrpSpPr>
        <p:grpSpPr>
          <a:xfrm>
            <a:off x="0" y="6520273"/>
            <a:ext cx="12192000" cy="337727"/>
            <a:chOff x="0" y="6548682"/>
            <a:chExt cx="12192000" cy="32237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E03AC28-10D1-498F-AD4B-2D51DE1CAAB4}"/>
                </a:ext>
              </a:extLst>
            </p:cNvPr>
            <p:cNvSpPr/>
            <p:nvPr/>
          </p:nvSpPr>
          <p:spPr>
            <a:xfrm>
              <a:off x="0" y="6588425"/>
              <a:ext cx="12192000" cy="282633"/>
            </a:xfrm>
            <a:prstGeom prst="rect">
              <a:avLst/>
            </a:prstGeom>
            <a:solidFill>
              <a:srgbClr val="2973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Прямоугольник 11">
              <a:extLst>
                <a:ext uri="{FF2B5EF4-FFF2-40B4-BE49-F238E27FC236}">
                  <a16:creationId xmlns:a16="http://schemas.microsoft.com/office/drawing/2014/main" id="{09C1C666-6ADC-408D-8799-2186B26E3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18" y="6548682"/>
              <a:ext cx="11782697" cy="30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500" spc="1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РЕГИОНАЛЬНЫЙ МОДЕЛЬНЫЙ ЦЕНТР ДОПОЛНИТЕЛЬНОГО ОБРАЗОВАНИЯ ДЕТЕЙ КРАСНОДАРСКОГО КРАЯ</a:t>
              </a: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4E84827-C795-47CD-8C4A-687720C29E9C}"/>
              </a:ext>
            </a:extLst>
          </p:cNvPr>
          <p:cNvSpPr/>
          <p:nvPr/>
        </p:nvSpPr>
        <p:spPr>
          <a:xfrm>
            <a:off x="477758" y="267485"/>
            <a:ext cx="10596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630" marR="328295" indent="48768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Планируемые результаты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bject 6"/>
          <p:cNvSpPr txBox="1"/>
          <p:nvPr/>
        </p:nvSpPr>
        <p:spPr>
          <a:xfrm>
            <a:off x="243711" y="1077022"/>
            <a:ext cx="11708804" cy="7521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r>
              <a:rPr lang="ru-RU" sz="3200" b="1" dirty="0"/>
              <a:t>- Предметные результаты</a:t>
            </a:r>
            <a:r>
              <a:rPr lang="ru-RU" sz="3200" dirty="0"/>
              <a:t>: </a:t>
            </a:r>
            <a:r>
              <a:rPr lang="ru-RU" sz="1600" dirty="0"/>
              <a:t>требования к знаниям и умениям, которые должен приобрести обучающийся в процессе занятий по программе (т.е. что он должен знать и уметь); </a:t>
            </a:r>
            <a:endParaRPr sz="1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72894392-A6D5-4137-B76B-F4DA3A141A5E}"/>
              </a:ext>
            </a:extLst>
          </p:cNvPr>
          <p:cNvSpPr txBox="1"/>
          <p:nvPr/>
        </p:nvSpPr>
        <p:spPr>
          <a:xfrm>
            <a:off x="229586" y="1929988"/>
            <a:ext cx="11782696" cy="19832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r>
              <a:rPr lang="ru-RU" sz="3200" b="1" dirty="0"/>
              <a:t>- Личностные результаты</a:t>
            </a:r>
            <a:r>
              <a:rPr lang="ru-RU" sz="3200" dirty="0"/>
              <a:t> </a:t>
            </a:r>
            <a:r>
              <a:rPr lang="ru-RU" sz="1600" dirty="0"/>
              <a:t>включают готовность и способность учащихся к саморазвитию и личностному самоопределению, могут быть представлены следующими компонентами: </a:t>
            </a:r>
          </a:p>
          <a:p>
            <a:pPr marL="285750" lvl="0" indent="-285750" fontAlgn="base">
              <a:buFont typeface="Wingdings" panose="05000000000000000000" pitchFamily="2" charset="2"/>
              <a:buChar char="ü"/>
            </a:pPr>
            <a:r>
              <a:rPr lang="ru-RU" sz="1600" dirty="0"/>
              <a:t>мотивационно-ценностным (потребность в самореализации, саморазвитии, самосовершенствовании, мотивация достижения, ценностные ориентации); </a:t>
            </a:r>
          </a:p>
          <a:p>
            <a:pPr marL="285750" lvl="0" indent="-285750" fontAlgn="base">
              <a:buFont typeface="Wingdings" panose="05000000000000000000" pitchFamily="2" charset="2"/>
              <a:buChar char="ü"/>
            </a:pPr>
            <a:r>
              <a:rPr lang="en-US" sz="1600" dirty="0"/>
              <a:t>когнитивным (знания, рефлексия деятельности); </a:t>
            </a:r>
            <a:endParaRPr lang="ru-RU" sz="1600" dirty="0"/>
          </a:p>
          <a:p>
            <a:pPr marL="285750" lvl="0" indent="-285750" fontAlgn="base">
              <a:buFont typeface="Wingdings" panose="05000000000000000000" pitchFamily="2" charset="2"/>
              <a:buChar char="ü"/>
            </a:pPr>
            <a:r>
              <a:rPr lang="en-US" sz="1600" dirty="0"/>
              <a:t>операциональным (умения, навыки); </a:t>
            </a:r>
            <a:endParaRPr lang="ru-RU" sz="1600" dirty="0"/>
          </a:p>
          <a:p>
            <a:pPr marL="285750" lvl="0" indent="-285750" fontAlgn="base">
              <a:buFont typeface="Wingdings" panose="05000000000000000000" pitchFamily="2" charset="2"/>
              <a:buChar char="ü"/>
            </a:pPr>
            <a:r>
              <a:rPr lang="ru-RU" sz="1600" dirty="0"/>
              <a:t>эмоционально-волевым (уровень притязаний, самооценка, эмоциональное отношение к достижению, волевые усилия). </a:t>
            </a:r>
            <a:endParaRPr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08908EC9-68BD-440C-83A9-D3FB9255C53C}"/>
              </a:ext>
            </a:extLst>
          </p:cNvPr>
          <p:cNvSpPr txBox="1"/>
          <p:nvPr/>
        </p:nvSpPr>
        <p:spPr>
          <a:xfrm>
            <a:off x="223915" y="4014060"/>
            <a:ext cx="11782696" cy="12445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r>
              <a:rPr lang="ru-RU" sz="3200" b="1" dirty="0"/>
              <a:t>- Метапредметные</a:t>
            </a:r>
            <a:r>
              <a:rPr lang="ru-RU" sz="3200" dirty="0"/>
              <a:t> </a:t>
            </a:r>
            <a:r>
              <a:rPr lang="ru-RU" sz="3200" b="1" dirty="0"/>
              <a:t>результаты</a:t>
            </a:r>
            <a:r>
              <a:rPr lang="ru-RU" dirty="0"/>
              <a:t>, </a:t>
            </a:r>
            <a:r>
              <a:rPr lang="ru-RU" sz="1600" dirty="0"/>
              <a:t>которые приобретет обучающийся по итогам освоения программы, означают усвоенные учащимися способы деятельности, применяемые ими как в рамках образовательного процесса, так и при решении реальных жизненных ситуаций; могут быть представлены в виде совокупности способов универсальных учебных действий и коммуникативных навыков, которые обеспечивают способность учащихся к самостоятельному усвоению новых знаний и умений. 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5E0DE9-3B37-481F-BDF0-A53A8726CFF3}"/>
              </a:ext>
            </a:extLst>
          </p:cNvPr>
          <p:cNvSpPr/>
          <p:nvPr/>
        </p:nvSpPr>
        <p:spPr>
          <a:xfrm>
            <a:off x="243711" y="5656216"/>
            <a:ext cx="11698906" cy="576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Данные характеристики формулируются с учетом </a:t>
            </a:r>
            <a:r>
              <a:rPr lang="ru-RU" sz="3200" dirty="0">
                <a:solidFill>
                  <a:srgbClr val="FF0000"/>
                </a:solidFill>
              </a:rPr>
              <a:t>цели</a:t>
            </a:r>
            <a:r>
              <a:rPr lang="ru-RU" sz="3200" dirty="0"/>
              <a:t> </a:t>
            </a:r>
            <a:r>
              <a:rPr lang="ru-RU" sz="2000" dirty="0"/>
              <a:t>и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FF0000"/>
                </a:solidFill>
              </a:rPr>
              <a:t>содержания</a:t>
            </a:r>
            <a:r>
              <a:rPr lang="ru-RU" sz="3200" dirty="0"/>
              <a:t> </a:t>
            </a:r>
            <a:r>
              <a:rPr lang="ru-RU" sz="2400" dirty="0"/>
              <a:t>программы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946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90255" y="1143000"/>
            <a:ext cx="9051636" cy="5181600"/>
          </a:xfrm>
          <a:prstGeom prst="roundRect">
            <a:avLst>
              <a:gd name="adj" fmla="val 4608"/>
            </a:avLst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8BB9922-648D-4D0B-8FC6-7BF201EF38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1625" b="21036"/>
          <a:stretch>
            <a:fillRect/>
          </a:stretch>
        </p:blipFill>
        <p:spPr>
          <a:xfrm>
            <a:off x="0" y="-1"/>
            <a:ext cx="12192000" cy="1006964"/>
          </a:xfrm>
          <a:prstGeom prst="rect">
            <a:avLst/>
          </a:prstGeom>
        </p:spPr>
      </p:pic>
      <p:grpSp>
        <p:nvGrpSpPr>
          <p:cNvPr id="2" name="Группа 18">
            <a:extLst>
              <a:ext uri="{FF2B5EF4-FFF2-40B4-BE49-F238E27FC236}">
                <a16:creationId xmlns:a16="http://schemas.microsoft.com/office/drawing/2014/main" id="{85486403-553D-458C-8379-7360716C21CF}"/>
              </a:ext>
            </a:extLst>
          </p:cNvPr>
          <p:cNvGrpSpPr/>
          <p:nvPr/>
        </p:nvGrpSpPr>
        <p:grpSpPr>
          <a:xfrm>
            <a:off x="0" y="6520273"/>
            <a:ext cx="12192000" cy="337727"/>
            <a:chOff x="0" y="6548682"/>
            <a:chExt cx="12192000" cy="32237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E03AC28-10D1-498F-AD4B-2D51DE1CAAB4}"/>
                </a:ext>
              </a:extLst>
            </p:cNvPr>
            <p:cNvSpPr/>
            <p:nvPr/>
          </p:nvSpPr>
          <p:spPr>
            <a:xfrm>
              <a:off x="0" y="6588425"/>
              <a:ext cx="12192000" cy="282633"/>
            </a:xfrm>
            <a:prstGeom prst="rect">
              <a:avLst/>
            </a:prstGeom>
            <a:solidFill>
              <a:srgbClr val="2973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Прямоугольник 11">
              <a:extLst>
                <a:ext uri="{FF2B5EF4-FFF2-40B4-BE49-F238E27FC236}">
                  <a16:creationId xmlns:a16="http://schemas.microsoft.com/office/drawing/2014/main" id="{09C1C666-6ADC-408D-8799-2186B26E3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18" y="6548682"/>
              <a:ext cx="11782697" cy="30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500" spc="1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РЕГИОНАЛЬНЫЙ МОДЕЛЬНЫЙ ЦЕНТР ДОПОЛНИТЕЛЬНОГО ОБРАЗОВАНИЯ ДЕТЕЙ КРАСНОДАРСКОГО КРАЯ</a:t>
              </a: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4E84827-C795-47CD-8C4A-687720C29E9C}"/>
              </a:ext>
            </a:extLst>
          </p:cNvPr>
          <p:cNvSpPr/>
          <p:nvPr/>
        </p:nvSpPr>
        <p:spPr>
          <a:xfrm>
            <a:off x="96758" y="267485"/>
            <a:ext cx="11714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630" marR="328295" indent="48768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6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Раздел воспитания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FCB24A2-8042-4B3E-B0B5-249CFAA47CD2}"/>
              </a:ext>
            </a:extLst>
          </p:cNvPr>
          <p:cNvSpPr/>
          <p:nvPr/>
        </p:nvSpPr>
        <p:spPr>
          <a:xfrm>
            <a:off x="2792153" y="1726474"/>
            <a:ext cx="60350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цели,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задачи воспитания,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планируемых им форм и методов воспитания,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организационные условия,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календарный план воспитательной работы.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82D689-016B-4A38-8814-FE08B6F88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60" y="3740728"/>
            <a:ext cx="6720840" cy="233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62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8BB9922-648D-4D0B-8FC6-7BF201EF38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1625" b="21036"/>
          <a:stretch>
            <a:fillRect/>
          </a:stretch>
        </p:blipFill>
        <p:spPr>
          <a:xfrm>
            <a:off x="0" y="-1"/>
            <a:ext cx="12192000" cy="1006964"/>
          </a:xfrm>
          <a:prstGeom prst="rect">
            <a:avLst/>
          </a:prstGeom>
        </p:spPr>
      </p:pic>
      <p:grpSp>
        <p:nvGrpSpPr>
          <p:cNvPr id="2" name="Группа 18">
            <a:extLst>
              <a:ext uri="{FF2B5EF4-FFF2-40B4-BE49-F238E27FC236}">
                <a16:creationId xmlns:a16="http://schemas.microsoft.com/office/drawing/2014/main" id="{85486403-553D-458C-8379-7360716C21CF}"/>
              </a:ext>
            </a:extLst>
          </p:cNvPr>
          <p:cNvGrpSpPr/>
          <p:nvPr/>
        </p:nvGrpSpPr>
        <p:grpSpPr>
          <a:xfrm>
            <a:off x="0" y="6520273"/>
            <a:ext cx="12192000" cy="337727"/>
            <a:chOff x="0" y="6548682"/>
            <a:chExt cx="12192000" cy="32237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E03AC28-10D1-498F-AD4B-2D51DE1CAAB4}"/>
                </a:ext>
              </a:extLst>
            </p:cNvPr>
            <p:cNvSpPr/>
            <p:nvPr/>
          </p:nvSpPr>
          <p:spPr>
            <a:xfrm>
              <a:off x="0" y="6588425"/>
              <a:ext cx="12192000" cy="282633"/>
            </a:xfrm>
            <a:prstGeom prst="rect">
              <a:avLst/>
            </a:prstGeom>
            <a:solidFill>
              <a:srgbClr val="2973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Прямоугольник 11">
              <a:extLst>
                <a:ext uri="{FF2B5EF4-FFF2-40B4-BE49-F238E27FC236}">
                  <a16:creationId xmlns:a16="http://schemas.microsoft.com/office/drawing/2014/main" id="{09C1C666-6ADC-408D-8799-2186B26E3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18" y="6548682"/>
              <a:ext cx="11782697" cy="30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500" spc="1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РЕГИОНАЛЬНЫЙ МОДЕЛЬНЫЙ ЦЕНТР ДОПОЛНИТЕЛЬНОГО ОБРАЗОВАНИЯ ДЕТЕЙ КРАСНОДАРСКОГО КРАЯ</a:t>
              </a: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4E84827-C795-47CD-8C4A-687720C29E9C}"/>
              </a:ext>
            </a:extLst>
          </p:cNvPr>
          <p:cNvSpPr/>
          <p:nvPr/>
        </p:nvSpPr>
        <p:spPr>
          <a:xfrm>
            <a:off x="477758" y="267485"/>
            <a:ext cx="11714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630" marR="328295" indent="48768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6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КОМПЛЕКС </a:t>
            </a:r>
            <a:r>
              <a:rPr lang="ru-RU" sz="240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ОРГАНИЗАЦИОННО-</a:t>
            </a:r>
            <a:r>
              <a:rPr lang="ru-RU" sz="2400" b="1" spc="-1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ПЕДАГОГИЧЕСКИХ</a:t>
            </a:r>
            <a:r>
              <a:rPr lang="ru-RU" sz="2400" b="1" spc="-7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spc="-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УСЛОВИЙ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243840" y="137160"/>
            <a:ext cx="914400" cy="746760"/>
          </a:xfrm>
          <a:prstGeom prst="hexagon">
            <a:avLst>
              <a:gd name="adj" fmla="val 35204"/>
              <a:gd name="vf" fmla="val 11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object 3"/>
          <p:cNvSpPr txBox="1"/>
          <p:nvPr/>
        </p:nvSpPr>
        <p:spPr>
          <a:xfrm>
            <a:off x="624840" y="1428750"/>
            <a:ext cx="11033760" cy="344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10"/>
              </a:spcBef>
            </a:pPr>
            <a:r>
              <a:rPr sz="2100"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2100" spc="7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это</a:t>
            </a:r>
            <a:r>
              <a:rPr spc="7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составная</a:t>
            </a:r>
            <a:r>
              <a:rPr spc="6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часть</a:t>
            </a:r>
            <a:r>
              <a:rPr spc="7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образовательной</a:t>
            </a:r>
            <a:r>
              <a:rPr spc="4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программы,</a:t>
            </a:r>
            <a:r>
              <a:rPr spc="7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содержащая</a:t>
            </a:r>
            <a:r>
              <a:rPr spc="6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3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комплекс </a:t>
            </a:r>
            <a:r>
              <a:rPr spc="-509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основных</a:t>
            </a:r>
            <a:r>
              <a:rPr spc="-5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характеристик</a:t>
            </a:r>
            <a:r>
              <a:rPr spc="-4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r>
              <a:rPr spc="-6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pc="-2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определяющая: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indent="-344805">
              <a:lnSpc>
                <a:spcPct val="100000"/>
              </a:lnSpc>
              <a:spcBef>
                <a:spcPts val="505"/>
              </a:spcBef>
              <a:buFont typeface="Wingdings" panose="05000000000000000000" pitchFamily="2" charset="2"/>
              <a:buChar char="ü"/>
              <a:tabLst>
                <a:tab pos="356870" algn="l"/>
                <a:tab pos="357505" algn="l"/>
              </a:tabLst>
            </a:pP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даты</a:t>
            </a:r>
            <a:r>
              <a:rPr spc="-2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начала</a:t>
            </a:r>
            <a:r>
              <a:rPr spc="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pc="-2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окончания</a:t>
            </a:r>
            <a:r>
              <a:rPr spc="-6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учебных</a:t>
            </a:r>
            <a:r>
              <a:rPr spc="3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периодов/этапов;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indent="-344805">
              <a:lnSpc>
                <a:spcPct val="100000"/>
              </a:lnSpc>
              <a:spcBef>
                <a:spcPts val="505"/>
              </a:spcBef>
              <a:buFont typeface="Wingdings" panose="05000000000000000000" pitchFamily="2" charset="2"/>
              <a:buChar char="ü"/>
              <a:tabLst>
                <a:tab pos="356870" algn="l"/>
                <a:tab pos="357505" algn="l"/>
              </a:tabLst>
            </a:pP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количество</a:t>
            </a:r>
            <a:r>
              <a:rPr spc="-4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учебных недель</a:t>
            </a:r>
            <a:r>
              <a:rPr spc="-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или</a:t>
            </a:r>
            <a:r>
              <a:rPr spc="-2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дней;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indent="-344805">
              <a:lnSpc>
                <a:spcPct val="100000"/>
              </a:lnSpc>
              <a:spcBef>
                <a:spcPts val="505"/>
              </a:spcBef>
              <a:buFont typeface="Wingdings" panose="05000000000000000000" pitchFamily="2" charset="2"/>
              <a:buChar char="ü"/>
              <a:tabLst>
                <a:tab pos="356870" algn="l"/>
                <a:tab pos="357505" algn="l"/>
              </a:tabLst>
            </a:pPr>
            <a:r>
              <a:rPr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продолжительность</a:t>
            </a:r>
            <a:r>
              <a:rPr spc="-7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2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каникул;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indent="-344805">
              <a:lnSpc>
                <a:spcPct val="100000"/>
              </a:lnSpc>
              <a:spcBef>
                <a:spcPts val="505"/>
              </a:spcBef>
              <a:buFont typeface="Wingdings" panose="05000000000000000000" pitchFamily="2" charset="2"/>
              <a:buChar char="ü"/>
              <a:tabLst>
                <a:tab pos="356870" algn="l"/>
                <a:tab pos="357505" algn="l"/>
              </a:tabLst>
            </a:pPr>
            <a:r>
              <a:rPr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сроки</a:t>
            </a:r>
            <a:r>
              <a:rPr spc="-5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контрольных</a:t>
            </a:r>
            <a:r>
              <a:rPr spc="-7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процедур;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indent="-344805">
              <a:lnSpc>
                <a:spcPct val="100000"/>
              </a:lnSpc>
              <a:spcBef>
                <a:spcPts val="509"/>
              </a:spcBef>
              <a:buFont typeface="Wingdings" panose="05000000000000000000" pitchFamily="2" charset="2"/>
              <a:buChar char="ü"/>
              <a:tabLst>
                <a:tab pos="356870" algn="l"/>
                <a:tab pos="357505" algn="l"/>
              </a:tabLst>
            </a:pPr>
            <a:r>
              <a:rPr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организованных</a:t>
            </a:r>
            <a:r>
              <a:rPr spc="-7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выездов,</a:t>
            </a:r>
            <a:r>
              <a:rPr spc="-6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экспедиций</a:t>
            </a:r>
            <a:r>
              <a:rPr spc="-5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pc="-2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3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т.п.;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dirty="0">
              <a:latin typeface="Arial" pitchFamily="34" charset="0"/>
              <a:cs typeface="Arial" pitchFamily="34" charset="0"/>
            </a:endParaRPr>
          </a:p>
          <a:p>
            <a:pPr marR="9525">
              <a:lnSpc>
                <a:spcPct val="100000"/>
              </a:lnSpc>
              <a:tabLst>
                <a:tab pos="1680210" algn="l"/>
                <a:tab pos="2814320" algn="l"/>
                <a:tab pos="3811270" algn="l"/>
                <a:tab pos="4985385" algn="l"/>
                <a:tab pos="6692900" algn="l"/>
                <a:tab pos="8336280" algn="l"/>
              </a:tabLst>
            </a:pPr>
            <a:r>
              <a:rPr b="1" spc="-3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b="1" spc="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b="1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b="1"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b="1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b="1" spc="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b="1" spc="-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b="1"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b="1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b="1" spc="-2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й	</a:t>
            </a:r>
            <a:r>
              <a:rPr b="1" spc="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b="1"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b="1" spc="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b="1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b="1"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й	</a:t>
            </a:r>
            <a:r>
              <a:rPr b="1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b="1" spc="-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фик	</a:t>
            </a:r>
            <a:r>
              <a:rPr b="1"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b="1" spc="-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b="1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b="1"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b="1"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b="1" spc="2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b="1"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я	</a:t>
            </a:r>
            <a:r>
              <a:rPr b="1" spc="-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b="1" spc="-4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b="1"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b="1" spc="-4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b="1" spc="-2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b="1" spc="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b="1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b="1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b="1" spc="-2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м	</a:t>
            </a:r>
            <a:r>
              <a:rPr b="1" spc="-5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прил</a:t>
            </a:r>
            <a:r>
              <a:rPr b="1" spc="-4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b="1" spc="-35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b="1" spc="-1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b="1" spc="-5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b="1" spc="1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b="1" spc="-1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b="1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к  </a:t>
            </a:r>
            <a:r>
              <a:rPr b="1" spc="-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образовательной</a:t>
            </a:r>
            <a:r>
              <a:rPr b="1" spc="10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программе</a:t>
            </a:r>
            <a:r>
              <a:rPr b="1" spc="4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b="1"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составляется</a:t>
            </a:r>
            <a:r>
              <a:rPr b="1" spc="9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b="1" spc="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каждой</a:t>
            </a:r>
            <a:r>
              <a:rPr b="1" spc="2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учебной</a:t>
            </a:r>
            <a:r>
              <a:rPr b="1"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группы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R="9525" algn="r">
              <a:lnSpc>
                <a:spcPct val="100000"/>
              </a:lnSpc>
              <a:tabLst>
                <a:tab pos="1680210" algn="l"/>
                <a:tab pos="2814320" algn="l"/>
                <a:tab pos="3811270" algn="l"/>
                <a:tab pos="4985385" algn="l"/>
                <a:tab pos="6692900" algn="l"/>
                <a:tab pos="8336280" algn="l"/>
              </a:tabLst>
            </a:pPr>
            <a:r>
              <a:rPr sz="1800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(ФЗ</a:t>
            </a:r>
            <a:r>
              <a:rPr sz="1800" spc="-2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sz="1800" spc="-2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273</a:t>
            </a:r>
            <a:r>
              <a:rPr sz="1800" spc="-5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п.</a:t>
            </a:r>
            <a:r>
              <a:rPr sz="1800"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sz="1800" spc="-2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3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ст.2)</a:t>
            </a:r>
            <a:endParaRPr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8"/>
          <p:cNvSpPr txBox="1">
            <a:spLocks/>
          </p:cNvSpPr>
          <p:nvPr/>
        </p:nvSpPr>
        <p:spPr>
          <a:xfrm>
            <a:off x="1067434" y="1051560"/>
            <a:ext cx="10682605" cy="352019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-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Календарный</a:t>
            </a:r>
            <a:r>
              <a:rPr kumimoji="0" lang="ru-RU" sz="2200" b="0" i="0" u="none" strike="noStrike" kern="1200" cap="none" spc="-4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учебный</a:t>
            </a:r>
            <a:r>
              <a:rPr kumimoji="0" lang="ru-RU" sz="2200" b="0" i="0" u="none" strike="noStrike" kern="1200" cap="none" spc="-6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200" b="0" i="0" u="none" strike="noStrike" kern="1200" cap="none" spc="-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график</a:t>
            </a:r>
            <a:r>
              <a:rPr kumimoji="0" lang="ru-RU" sz="2200" b="0" i="0" u="none" strike="noStrike" kern="1200" cap="none" spc="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программы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0C248A0-4964-4CC0-9984-C5A4F4425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r="4270" b="12554"/>
          <a:stretch/>
        </p:blipFill>
        <p:spPr>
          <a:xfrm>
            <a:off x="477758" y="4544603"/>
            <a:ext cx="9026460" cy="173949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49E8FEB-36B7-4D42-AF0C-15B10A01C962}"/>
              </a:ext>
            </a:extLst>
          </p:cNvPr>
          <p:cNvSpPr/>
          <p:nvPr/>
        </p:nvSpPr>
        <p:spPr>
          <a:xfrm>
            <a:off x="1021080" y="6096000"/>
            <a:ext cx="1039368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Календарный учебный график пишется на каждое занятие проводимое педагогом</a:t>
            </a:r>
          </a:p>
        </p:txBody>
      </p:sp>
    </p:spTree>
    <p:extLst>
      <p:ext uri="{BB962C8B-B14F-4D97-AF65-F5344CB8AC3E}">
        <p14:creationId xmlns:p14="http://schemas.microsoft.com/office/powerpoint/2010/main" val="885662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8BB9922-648D-4D0B-8FC6-7BF201EF38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1625" b="21036"/>
          <a:stretch>
            <a:fillRect/>
          </a:stretch>
        </p:blipFill>
        <p:spPr>
          <a:xfrm>
            <a:off x="0" y="-1"/>
            <a:ext cx="12192000" cy="1006964"/>
          </a:xfrm>
          <a:prstGeom prst="rect">
            <a:avLst/>
          </a:prstGeom>
        </p:spPr>
      </p:pic>
      <p:grpSp>
        <p:nvGrpSpPr>
          <p:cNvPr id="2" name="Группа 18">
            <a:extLst>
              <a:ext uri="{FF2B5EF4-FFF2-40B4-BE49-F238E27FC236}">
                <a16:creationId xmlns:a16="http://schemas.microsoft.com/office/drawing/2014/main" id="{85486403-553D-458C-8379-7360716C21CF}"/>
              </a:ext>
            </a:extLst>
          </p:cNvPr>
          <p:cNvGrpSpPr/>
          <p:nvPr/>
        </p:nvGrpSpPr>
        <p:grpSpPr>
          <a:xfrm>
            <a:off x="0" y="6520273"/>
            <a:ext cx="12192000" cy="337727"/>
            <a:chOff x="0" y="6548682"/>
            <a:chExt cx="12192000" cy="32237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E03AC28-10D1-498F-AD4B-2D51DE1CAAB4}"/>
                </a:ext>
              </a:extLst>
            </p:cNvPr>
            <p:cNvSpPr/>
            <p:nvPr/>
          </p:nvSpPr>
          <p:spPr>
            <a:xfrm>
              <a:off x="0" y="6588425"/>
              <a:ext cx="12192000" cy="282633"/>
            </a:xfrm>
            <a:prstGeom prst="rect">
              <a:avLst/>
            </a:prstGeom>
            <a:solidFill>
              <a:srgbClr val="2973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Прямоугольник 11">
              <a:extLst>
                <a:ext uri="{FF2B5EF4-FFF2-40B4-BE49-F238E27FC236}">
                  <a16:creationId xmlns:a16="http://schemas.microsoft.com/office/drawing/2014/main" id="{09C1C666-6ADC-408D-8799-2186B26E3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18" y="6548682"/>
              <a:ext cx="11782697" cy="30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500" spc="1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РЕГИОНАЛЬНЫЙ МОДЕЛЬНЫЙ ЦЕНТР ДОПОЛНИТЕЛЬНОГО ОБРАЗОВАНИЯ ДЕТЕЙ КРАСНОДАРСКОГО КРАЯ</a:t>
              </a: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4E84827-C795-47CD-8C4A-687720C29E9C}"/>
              </a:ext>
            </a:extLst>
          </p:cNvPr>
          <p:cNvSpPr/>
          <p:nvPr/>
        </p:nvSpPr>
        <p:spPr>
          <a:xfrm>
            <a:off x="96758" y="267485"/>
            <a:ext cx="11714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630" marR="328295" indent="48768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6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КОМПЛЕКС </a:t>
            </a:r>
            <a:r>
              <a:rPr lang="ru-RU" sz="240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ОРГАНИЗАЦИОННО-</a:t>
            </a:r>
            <a:r>
              <a:rPr lang="ru-RU" sz="2400" b="1" spc="-1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ПЕДАГОГИЧЕСКИХ</a:t>
            </a:r>
            <a:r>
              <a:rPr lang="ru-RU" sz="2400" b="1" spc="-7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spc="-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УСЛОВИЙ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11"/>
          <p:cNvSpPr txBox="1">
            <a:spLocks/>
          </p:cNvSpPr>
          <p:nvPr/>
        </p:nvSpPr>
        <p:spPr>
          <a:xfrm>
            <a:off x="2142836" y="1123342"/>
            <a:ext cx="7213599" cy="444352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/>
          <a:p>
            <a:pPr marL="1161415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Условия</a:t>
            </a:r>
            <a:r>
              <a:rPr kumimoji="0" lang="ru-RU" sz="2800" b="1" i="0" u="none" strike="noStrike" kern="1200" cap="none" spc="-5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реализации</a:t>
            </a:r>
            <a:r>
              <a:rPr kumimoji="0" lang="ru-RU" sz="2800" b="1" i="0" u="none" strike="noStrike" kern="1200" cap="none" spc="-5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800" b="1" i="0" u="none" strike="noStrike" kern="1200" cap="none" spc="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программы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6100EE3-99DF-4A9C-B272-890B38497CD9}"/>
              </a:ext>
            </a:extLst>
          </p:cNvPr>
          <p:cNvSpPr/>
          <p:nvPr/>
        </p:nvSpPr>
        <p:spPr>
          <a:xfrm>
            <a:off x="775856" y="1783159"/>
            <a:ext cx="108527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1262380" lvl="0" indent="-285750" algn="just" fontAlgn="base"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материально-техническое обеспечение – характеристика </a:t>
            </a:r>
            <a:endParaRPr lang="ru-RU" sz="2000" b="1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Arial" pitchFamily="34" charset="0"/>
              <a:ea typeface="Arial" panose="020B0604020202020204" pitchFamily="34" charset="0"/>
              <a:cs typeface="Arial" pitchFamily="34" charset="0"/>
            </a:endParaRPr>
          </a:p>
          <a:p>
            <a:pPr marR="1262380" lvl="0" indent="360363" algn="just" fontAlgn="base">
              <a:spcAft>
                <a:spcPts val="0"/>
              </a:spcAft>
              <a:buClr>
                <a:srgbClr val="000000"/>
              </a:buClr>
              <a:buSzPts val="1200"/>
            </a:pPr>
            <a:endParaRPr lang="ru-RU" sz="2000" b="1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Arial" pitchFamily="34" charset="0"/>
              <a:ea typeface="Arial" panose="020B0604020202020204" pitchFamily="34" charset="0"/>
              <a:cs typeface="Arial" pitchFamily="34" charset="0"/>
            </a:endParaRPr>
          </a:p>
          <a:p>
            <a:pPr marL="285750" marR="1262380" lvl="0" indent="-285750" algn="just" fontAlgn="base"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помещения для занятий по программе; </a:t>
            </a:r>
          </a:p>
          <a:p>
            <a:pPr marR="1262380" lvl="0" indent="360363" algn="just" fontAlgn="base"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20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 </a:t>
            </a:r>
          </a:p>
          <a:p>
            <a:pPr marL="285750" marR="1262380" lvl="0" indent="-285750" algn="just" fontAlgn="base"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перечень оборудования, инструментов и материалов, необходимых для реализации программы (в расчете на количество обучающихся); </a:t>
            </a:r>
          </a:p>
          <a:p>
            <a:pPr marR="1262380" lvl="0" indent="360363" algn="just" fontAlgn="base">
              <a:spcAft>
                <a:spcPts val="0"/>
              </a:spcAft>
              <a:buClr>
                <a:srgbClr val="000000"/>
              </a:buClr>
              <a:buSzPts val="1200"/>
            </a:pPr>
            <a:endParaRPr lang="ru-RU" sz="2000" b="1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Arial" pitchFamily="34" charset="0"/>
              <a:ea typeface="Arial" panose="020B0604020202020204" pitchFamily="34" charset="0"/>
              <a:cs typeface="Arial" pitchFamily="34" charset="0"/>
            </a:endParaRPr>
          </a:p>
          <a:p>
            <a:pPr marL="285750" marR="1262380" lvl="0" indent="-285750" algn="just" fontAlgn="base"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информационное обеспечение – аудио-, видео-, фото-, интернет источники; </a:t>
            </a:r>
          </a:p>
          <a:p>
            <a:pPr marR="1262380" lvl="0" indent="360363" algn="just" fontAlgn="base">
              <a:spcAft>
                <a:spcPts val="0"/>
              </a:spcAft>
              <a:buClr>
                <a:srgbClr val="000000"/>
              </a:buClr>
              <a:buSzPts val="1200"/>
            </a:pPr>
            <a:endParaRPr lang="ru-RU" sz="2000" b="1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Arial" pitchFamily="34" charset="0"/>
              <a:ea typeface="Arial" panose="020B0604020202020204" pitchFamily="34" charset="0"/>
              <a:cs typeface="Arial" pitchFamily="34" charset="0"/>
            </a:endParaRPr>
          </a:p>
          <a:p>
            <a:pPr marL="285750" marR="1262380" lvl="0" indent="-285750" algn="just" fontAlgn="base"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кадровое обеспечение – целесообразно перечислить педагогов, занятых в реализации программы, охарактеризовать их профессионализм, квалификацию, критерии отбора. </a:t>
            </a:r>
          </a:p>
        </p:txBody>
      </p:sp>
    </p:spTree>
    <p:extLst>
      <p:ext uri="{BB962C8B-B14F-4D97-AF65-F5344CB8AC3E}">
        <p14:creationId xmlns:p14="http://schemas.microsoft.com/office/powerpoint/2010/main" val="885662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0F2B2C8-3EEC-4D0C-B796-D4BECADD88CD}"/>
              </a:ext>
            </a:extLst>
          </p:cNvPr>
          <p:cNvSpPr/>
          <p:nvPr/>
        </p:nvSpPr>
        <p:spPr>
          <a:xfrm>
            <a:off x="6073140" y="4882477"/>
            <a:ext cx="5715000" cy="16392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8BB9922-648D-4D0B-8FC6-7BF201EF38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1625" b="21036"/>
          <a:stretch>
            <a:fillRect/>
          </a:stretch>
        </p:blipFill>
        <p:spPr>
          <a:xfrm>
            <a:off x="0" y="-1"/>
            <a:ext cx="12192000" cy="1006964"/>
          </a:xfrm>
          <a:prstGeom prst="rect">
            <a:avLst/>
          </a:prstGeom>
        </p:spPr>
      </p:pic>
      <p:grpSp>
        <p:nvGrpSpPr>
          <p:cNvPr id="2" name="Группа 18">
            <a:extLst>
              <a:ext uri="{FF2B5EF4-FFF2-40B4-BE49-F238E27FC236}">
                <a16:creationId xmlns:a16="http://schemas.microsoft.com/office/drawing/2014/main" id="{85486403-553D-458C-8379-7360716C21CF}"/>
              </a:ext>
            </a:extLst>
          </p:cNvPr>
          <p:cNvGrpSpPr/>
          <p:nvPr/>
        </p:nvGrpSpPr>
        <p:grpSpPr>
          <a:xfrm>
            <a:off x="0" y="6520273"/>
            <a:ext cx="12192000" cy="337727"/>
            <a:chOff x="0" y="6548682"/>
            <a:chExt cx="12192000" cy="32237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E03AC28-10D1-498F-AD4B-2D51DE1CAAB4}"/>
                </a:ext>
              </a:extLst>
            </p:cNvPr>
            <p:cNvSpPr/>
            <p:nvPr/>
          </p:nvSpPr>
          <p:spPr>
            <a:xfrm>
              <a:off x="0" y="6588425"/>
              <a:ext cx="12192000" cy="282633"/>
            </a:xfrm>
            <a:prstGeom prst="rect">
              <a:avLst/>
            </a:prstGeom>
            <a:solidFill>
              <a:srgbClr val="2973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Прямоугольник 11">
              <a:extLst>
                <a:ext uri="{FF2B5EF4-FFF2-40B4-BE49-F238E27FC236}">
                  <a16:creationId xmlns:a16="http://schemas.microsoft.com/office/drawing/2014/main" id="{09C1C666-6ADC-408D-8799-2186B26E3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18" y="6548682"/>
              <a:ext cx="11782697" cy="30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500" spc="1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РЕГИОНАЛЬНЫЙ МОДЕЛЬНЫЙ ЦЕНТР ДОПОЛНИТЕЛЬНОГО ОБРАЗОВАНИЯ ДЕТЕЙ КРАСНОДАРСКОГО КРАЯ</a:t>
              </a: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4E84827-C795-47CD-8C4A-687720C29E9C}"/>
              </a:ext>
            </a:extLst>
          </p:cNvPr>
          <p:cNvSpPr/>
          <p:nvPr/>
        </p:nvSpPr>
        <p:spPr>
          <a:xfrm>
            <a:off x="96758" y="267485"/>
            <a:ext cx="11714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630" marR="328295" indent="48768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ФОРМЫ</a:t>
            </a:r>
            <a:r>
              <a:rPr lang="ru-RU" sz="2400" b="1" spc="-8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АТТЕСТАЦИИ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7"/>
          <p:cNvSpPr txBox="1"/>
          <p:nvPr/>
        </p:nvSpPr>
        <p:spPr>
          <a:xfrm>
            <a:off x="289560" y="1056382"/>
            <a:ext cx="541230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0">
              <a:spcBef>
                <a:spcPts val="100"/>
              </a:spcBef>
              <a:tabLst>
                <a:tab pos="1390650" algn="l"/>
                <a:tab pos="3079750" algn="l"/>
                <a:tab pos="3723004" algn="l"/>
                <a:tab pos="4472940" algn="l"/>
              </a:tabLst>
            </a:pPr>
            <a:r>
              <a:rPr lang="ru-RU" sz="1500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Организации, </a:t>
            </a:r>
            <a:r>
              <a:rPr sz="1500" spc="45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500" spc="-6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1500" spc="-5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sz="1500" spc="2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щ</a:t>
            </a:r>
            <a:r>
              <a:rPr sz="1500" spc="6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1500" spc="-1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150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1500" spc="-2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500" spc="-5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ля</a:t>
            </a:r>
            <a:r>
              <a:rPr sz="1500" spc="1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ю</a:t>
            </a:r>
            <a:r>
              <a:rPr sz="150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щ</a:t>
            </a:r>
            <a:r>
              <a:rPr sz="1500" spc="1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50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15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обр</a:t>
            </a:r>
            <a:r>
              <a:rPr sz="1500"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1500" spc="-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sz="15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500" spc="-3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500" spc="-8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15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тел</a:t>
            </a:r>
            <a:r>
              <a:rPr sz="1500"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sz="1500" spc="5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1500" spc="-5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sz="15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ю </a:t>
            </a:r>
            <a:r>
              <a:rPr lang="ru-RU" sz="15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500"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15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ятель</a:t>
            </a:r>
            <a:r>
              <a:rPr lang="ru-RU" sz="1500" spc="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500" spc="6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500"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5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1500" spc="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ru-RU" sz="15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sz="15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5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впра</a:t>
            </a:r>
            <a:r>
              <a:rPr sz="1500" spc="-4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50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15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5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500" spc="-1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sz="150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да</a:t>
            </a:r>
            <a:r>
              <a:rPr sz="1500" spc="-1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500" spc="-8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1500" spc="5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150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ru-RU" sz="15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5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sz="1500" spc="5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иц</a:t>
            </a:r>
            <a:r>
              <a:rPr sz="1500" spc="-1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ам</a:t>
            </a:r>
            <a:r>
              <a:rPr lang="ru-RU" sz="1500"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spc="6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500" spc="-1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1500" spc="-3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50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500" spc="5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500" spc="-5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500" spc="-1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sz="1500" spc="5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50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5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образовательные</a:t>
            </a:r>
            <a:r>
              <a:rPr lang="ru-RU" sz="1500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программы,</a:t>
            </a:r>
            <a:r>
              <a:rPr lang="ru-RU" sz="1500"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по</a:t>
            </a:r>
            <a:r>
              <a:rPr lang="ru-RU" sz="1500" spc="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spc="-2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которым</a:t>
            </a:r>
            <a:r>
              <a:rPr lang="ru-RU" sz="1500" spc="-2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ru-RU" sz="1500" spc="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предусмотрено </a:t>
            </a:r>
            <a:r>
              <a:rPr lang="ru-RU" sz="1500" spc="-58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1500" spc="-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итоговой </a:t>
            </a:r>
            <a:r>
              <a:rPr lang="ru-RU" sz="15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аттестации, </a:t>
            </a:r>
            <a:r>
              <a:rPr lang="ru-RU" sz="1500"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документы </a:t>
            </a:r>
            <a:r>
              <a:rPr lang="ru-RU" sz="1500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об </a:t>
            </a:r>
            <a:r>
              <a:rPr lang="ru-RU" sz="1500" spc="-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обучении </a:t>
            </a:r>
            <a:r>
              <a:rPr lang="ru-RU" sz="1500" spc="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500" spc="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образцу</a:t>
            </a:r>
            <a:r>
              <a:rPr lang="ru-RU" sz="1500"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500"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500"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порядке,</a:t>
            </a:r>
            <a:r>
              <a:rPr lang="ru-RU" sz="1500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spc="-3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которые</a:t>
            </a:r>
            <a:r>
              <a:rPr lang="ru-RU" sz="1500" spc="-2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установлены</a:t>
            </a:r>
            <a:r>
              <a:rPr lang="ru-RU" sz="15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этими </a:t>
            </a:r>
            <a:r>
              <a:rPr lang="ru-RU" sz="1500" spc="-58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организациями</a:t>
            </a:r>
            <a:r>
              <a:rPr lang="ru-RU" sz="1500"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самостоятельно (ФЗ</a:t>
            </a:r>
            <a:r>
              <a:rPr lang="ru-RU" sz="1500" spc="-2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lang="ru-RU" sz="1500" spc="-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237</a:t>
            </a:r>
            <a:r>
              <a:rPr lang="ru-RU" sz="1500" spc="-2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п.</a:t>
            </a:r>
            <a:r>
              <a:rPr lang="ru-RU" sz="1500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ru-RU" sz="1500"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spc="-5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ст.</a:t>
            </a:r>
            <a:r>
              <a:rPr lang="ru-RU" sz="1500" spc="-2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60)</a:t>
            </a:r>
            <a:endParaRPr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4937A34-3895-4CFA-AEF8-790AFABF9390}"/>
              </a:ext>
            </a:extLst>
          </p:cNvPr>
          <p:cNvSpPr/>
          <p:nvPr/>
        </p:nvSpPr>
        <p:spPr>
          <a:xfrm>
            <a:off x="289560" y="2424008"/>
            <a:ext cx="67360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62380">
              <a:spcAft>
                <a:spcPts val="0"/>
              </a:spcAft>
            </a:pPr>
            <a:r>
              <a:rPr lang="ru-RU" sz="1500" b="1" i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Инструменты оценки достижений детей и подростков должны способствовать росту их самооценки и познавательных интересов в общем и дополнительном образовании, а также диагностировать мотивацию достижений личности (Концепция, гл. </a:t>
            </a:r>
            <a:r>
              <a:rPr lang="en-US" sz="1500" b="1" i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III). </a:t>
            </a:r>
            <a:endParaRPr lang="ru-RU" sz="1500" b="1" i="1" dirty="0">
              <a:solidFill>
                <a:srgbClr val="0070C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E5364A0-F44A-4B38-A6A1-EF5D7762D322}"/>
              </a:ext>
            </a:extLst>
          </p:cNvPr>
          <p:cNvSpPr/>
          <p:nvPr/>
        </p:nvSpPr>
        <p:spPr>
          <a:xfrm>
            <a:off x="289560" y="3767078"/>
            <a:ext cx="5806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Arial" pitchFamily="34" charset="0"/>
                <a:cs typeface="Arial" pitchFamily="34" charset="0"/>
              </a:rPr>
              <a:t>Федеральный закон № 273-ФЗ не предусматривает проведение итоговой аттестации по дополнительным общеобразовательным общеразвивающим программам (ст.75), но и не запрещает ее проведение (ст.60) с целью установления: </a:t>
            </a:r>
          </a:p>
          <a:p>
            <a:pPr indent="442913" algn="just"/>
            <a:r>
              <a:rPr lang="ru-RU" sz="1500" dirty="0">
                <a:latin typeface="Arial" pitchFamily="34" charset="0"/>
                <a:cs typeface="Arial" pitchFamily="34" charset="0"/>
              </a:rPr>
              <a:t>✓ соответствия результатов освоения дополнительной общеразвивающей программы заявленным целям и планируемым результатам обучения; </a:t>
            </a:r>
          </a:p>
          <a:p>
            <a:pPr indent="442913" algn="just"/>
            <a:r>
              <a:rPr lang="ru-RU" sz="1500" dirty="0">
                <a:latin typeface="Arial" pitchFamily="34" charset="0"/>
                <a:cs typeface="Arial" pitchFamily="34" charset="0"/>
              </a:rPr>
              <a:t>✓ соответствия процесса организации и осуществления дополнительной общеразвивающей программы установленным требованиям к порядку и условиям реализации программ.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3D3BE83-C5DD-4003-B408-333F92AE9798}"/>
              </a:ext>
            </a:extLst>
          </p:cNvPr>
          <p:cNvSpPr/>
          <p:nvPr/>
        </p:nvSpPr>
        <p:spPr>
          <a:xfrm>
            <a:off x="6245860" y="4882477"/>
            <a:ext cx="5633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Учащимся, успешно освоившим дополнительную общеобразовательную общеразвивающую программу и прошедшим итоговую аттестацию, могут выдаваться сертификаты, которые самостоятельно разрабатывают и утверждают образовательные организации (ст.60), могут выдаваться почетные грамоты, призы или устанавливаться другие виды поощрений.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96000" y="1203960"/>
            <a:ext cx="5669280" cy="1295400"/>
          </a:xfrm>
          <a:prstGeom prst="roundRect">
            <a:avLst>
              <a:gd name="adj" fmla="val 90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16" name="object 3"/>
          <p:cNvSpPr txBox="1"/>
          <p:nvPr/>
        </p:nvSpPr>
        <p:spPr>
          <a:xfrm>
            <a:off x="6339840" y="1696102"/>
            <a:ext cx="522732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0" algn="just">
              <a:lnSpc>
                <a:spcPct val="100000"/>
              </a:lnSpc>
              <a:spcBef>
                <a:spcPts val="100"/>
              </a:spcBef>
              <a:tabLst>
                <a:tab pos="6723380" algn="l"/>
              </a:tabLst>
            </a:pPr>
            <a:r>
              <a:rPr sz="1500" spc="-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проводится</a:t>
            </a:r>
            <a:r>
              <a:rPr sz="1500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sz="1500" spc="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определения</a:t>
            </a:r>
            <a:r>
              <a:rPr sz="1500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результативности</a:t>
            </a:r>
            <a:r>
              <a:rPr sz="1500" spc="-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освоения </a:t>
            </a:r>
            <a:r>
              <a:rPr sz="1500" spc="-58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программы,</a:t>
            </a:r>
            <a:r>
              <a:rPr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призвана</a:t>
            </a:r>
            <a:r>
              <a:rPr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отражать</a:t>
            </a:r>
            <a:r>
              <a:rPr sz="1500" spc="57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достижения</a:t>
            </a:r>
            <a:r>
              <a:rPr sz="1500" spc="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цели</a:t>
            </a:r>
            <a:r>
              <a:rPr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</a:t>
            </a:r>
            <a:r>
              <a:rPr sz="1500" spc="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2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 </a:t>
            </a:r>
            <a:r>
              <a:rPr sz="1500" spc="-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</a:t>
            </a:r>
            <a:r>
              <a:rPr sz="1500" spc="-15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аз</a:t>
            </a:r>
            <a:r>
              <a:rPr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500" spc="-35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500" spc="-85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тель</a:t>
            </a:r>
            <a:r>
              <a:rPr sz="1500" spc="1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ой</a:t>
            </a:r>
            <a:r>
              <a:rPr lang="ru-RU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sz="1500" spc="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рогр</a:t>
            </a:r>
            <a:r>
              <a:rPr sz="1500" spc="-1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1500" spc="-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мм</a:t>
            </a:r>
            <a:r>
              <a:rPr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ы.</a:t>
            </a: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bject 8"/>
          <p:cNvSpPr txBox="1">
            <a:spLocks/>
          </p:cNvSpPr>
          <p:nvPr/>
        </p:nvSpPr>
        <p:spPr>
          <a:xfrm>
            <a:off x="6416041" y="1290270"/>
            <a:ext cx="5135880" cy="325170"/>
          </a:xfrm>
          <a:prstGeom prst="rect">
            <a:avLst/>
          </a:prstGeom>
        </p:spPr>
        <p:txBody>
          <a:bodyPr vert="horz" wrap="square" lIns="0" tIns="13970" rIns="0" bIns="0" rtlCol="0" anchor="b">
            <a:sp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73829" algn="l"/>
              </a:tabLst>
              <a:defRPr/>
            </a:pPr>
            <a:r>
              <a:rPr kumimoji="0" lang="ru-RU" sz="2000" b="1" i="0" u="sng" strike="noStrike" kern="1200" cap="none" spc="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</a:t>
            </a:r>
            <a:r>
              <a:rPr kumimoji="0" lang="ru-RU" sz="2000" b="1" i="0" u="sng" strike="noStrike" kern="1200" cap="none" spc="-5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ме</a:t>
            </a:r>
            <a:r>
              <a:rPr kumimoji="0" lang="ru-RU" sz="2000" b="1" i="0" u="sng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ж</a:t>
            </a:r>
            <a:r>
              <a:rPr kumimoji="0" lang="ru-RU" sz="2000" b="1" i="0" u="sng" strike="noStrike" kern="1200" cap="none" spc="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</a:t>
            </a:r>
            <a:r>
              <a:rPr kumimoji="0" lang="ru-RU" sz="2000" b="1" i="0" u="sng" strike="noStrike" kern="1200" cap="none" spc="-7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</a:t>
            </a:r>
            <a:r>
              <a:rPr kumimoji="0" lang="ru-RU" sz="2000" b="1" i="0" u="sng" strike="noStrike" kern="1200" cap="none" spc="-8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</a:t>
            </a:r>
            <a:r>
              <a:rPr kumimoji="0" lang="ru-RU" sz="2000" b="1" i="0" u="sng" strike="noStrike" kern="1200" cap="none" spc="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ч</a:t>
            </a:r>
            <a:r>
              <a:rPr kumimoji="0" lang="ru-RU" sz="2000" b="1" i="0" u="sng" strike="noStrike" kern="1200" cap="none" spc="-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</a:t>
            </a:r>
            <a:r>
              <a:rPr kumimoji="0" lang="ru-RU" sz="2000" b="1" i="0" u="sng" strike="noStrike" kern="1200" cap="none" spc="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ая</a:t>
            </a:r>
            <a:r>
              <a:rPr lang="ru-RU" sz="2000" b="1" u="sng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000" b="1" i="0" u="sng" strike="noStrike" kern="1200" cap="none" spc="-8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</a:t>
            </a:r>
            <a:r>
              <a:rPr kumimoji="0" lang="ru-RU" sz="2000" b="1" i="0" u="sng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тт</a:t>
            </a:r>
            <a:r>
              <a:rPr kumimoji="0" lang="ru-RU" sz="2000" b="1" i="0" u="sng" strike="noStrike" kern="1200" cap="none" spc="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е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</a:t>
            </a:r>
            <a:r>
              <a:rPr kumimoji="0" lang="ru-RU" sz="2000" b="1" i="0" u="sng" strike="noStrike" kern="12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</a:t>
            </a:r>
            <a:r>
              <a:rPr kumimoji="0" lang="ru-RU" sz="2000" b="1" i="0" u="sng" strike="noStrike" kern="1200" cap="none" spc="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ация</a:t>
            </a:r>
            <a:endParaRPr kumimoji="0" lang="ru-RU" sz="20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96000" y="2636520"/>
            <a:ext cx="5669280" cy="2118360"/>
          </a:xfrm>
          <a:prstGeom prst="roundRect">
            <a:avLst>
              <a:gd name="adj" fmla="val 90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C504735C-2367-4737-9762-9AD5B1BB4928}"/>
              </a:ext>
            </a:extLst>
          </p:cNvPr>
          <p:cNvSpPr txBox="1"/>
          <p:nvPr/>
        </p:nvSpPr>
        <p:spPr>
          <a:xfrm>
            <a:off x="6309360" y="2689906"/>
            <a:ext cx="5410200" cy="19377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12700">
              <a:lnSpc>
                <a:spcPct val="100000"/>
              </a:lnSpc>
              <a:spcBef>
                <a:spcPts val="110"/>
              </a:spcBef>
              <a:tabLst>
                <a:tab pos="6470015" algn="l"/>
              </a:tabLst>
            </a:pPr>
            <a:r>
              <a:rPr sz="2000" b="1" u="sng" spc="-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Итоговая</a:t>
            </a:r>
            <a:r>
              <a:rPr sz="2000" b="1" u="sng" spc="-1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аттестация</a:t>
            </a:r>
            <a:r>
              <a:rPr sz="2000" b="1" u="sng" spc="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проводится</a:t>
            </a:r>
            <a:r>
              <a:rPr sz="1500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sz="1500" spc="-68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определения </a:t>
            </a:r>
            <a:r>
              <a:rPr sz="1500" spc="-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результативности </a:t>
            </a:r>
            <a:r>
              <a:rPr sz="1500" spc="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освоения </a:t>
            </a:r>
            <a:r>
              <a:rPr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программы, </a:t>
            </a:r>
            <a:r>
              <a:rPr sz="1500" spc="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призвана</a:t>
            </a:r>
            <a:r>
              <a:rPr sz="1500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отражать</a:t>
            </a:r>
            <a:r>
              <a:rPr sz="1500" spc="-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достижения</a:t>
            </a:r>
            <a:r>
              <a:rPr sz="1500" spc="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цели</a:t>
            </a:r>
            <a:r>
              <a:rPr sz="1500" spc="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500" spc="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 </a:t>
            </a:r>
            <a:r>
              <a:rPr sz="1500" spc="-2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500" spc="-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sz="1500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1500" spc="-5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sz="1500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500" spc="-5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500" spc="-7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</a:t>
            </a:r>
            <a:r>
              <a:rPr sz="1500" spc="-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ль</a:t>
            </a:r>
            <a:r>
              <a:rPr sz="1500" spc="-1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1500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500" spc="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1500" spc="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sz="1500" spc="-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sz="1500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500" spc="-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sz="1500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sz="1500" spc="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амм</a:t>
            </a:r>
            <a:r>
              <a:rPr sz="1500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sz="1500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«Организации,</a:t>
            </a:r>
            <a:r>
              <a:rPr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осуществляющие</a:t>
            </a:r>
            <a:r>
              <a:rPr sz="1500" spc="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образовательную </a:t>
            </a:r>
            <a:r>
              <a:rPr sz="1500" spc="-68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деятельность,</a:t>
            </a:r>
            <a:r>
              <a:rPr sz="1500" spc="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определяют</a:t>
            </a:r>
            <a:r>
              <a:rPr sz="1500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формы</a:t>
            </a:r>
            <a:r>
              <a:rPr sz="1500" spc="69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аудиторных </a:t>
            </a:r>
            <a:r>
              <a:rPr sz="1500" spc="-3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занятий,</a:t>
            </a:r>
            <a:r>
              <a:rPr sz="1500" spc="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1500" spc="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также</a:t>
            </a:r>
            <a:r>
              <a:rPr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формы,</a:t>
            </a:r>
            <a:r>
              <a:rPr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порядок</a:t>
            </a:r>
            <a:r>
              <a:rPr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500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периодичность </a:t>
            </a:r>
            <a:r>
              <a:rPr sz="1500" spc="-68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проведения</a:t>
            </a:r>
            <a:r>
              <a:rPr sz="1500" spc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промежуточной</a:t>
            </a:r>
            <a:r>
              <a:rPr lang="ru-RU" sz="1500" spc="-1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итоговой </a:t>
            </a:r>
            <a:r>
              <a:rPr sz="1500" spc="138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аттестации  </a:t>
            </a:r>
            <a:r>
              <a:rPr sz="1500" spc="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учащихся»</a:t>
            </a:r>
            <a:endParaRPr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62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8BB9922-648D-4D0B-8FC6-7BF201EF38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1625" b="21036"/>
          <a:stretch>
            <a:fillRect/>
          </a:stretch>
        </p:blipFill>
        <p:spPr>
          <a:xfrm>
            <a:off x="0" y="-13707"/>
            <a:ext cx="12192000" cy="729151"/>
          </a:xfrm>
          <a:prstGeom prst="rect">
            <a:avLst/>
          </a:prstGeom>
        </p:spPr>
      </p:pic>
      <p:grpSp>
        <p:nvGrpSpPr>
          <p:cNvPr id="2" name="Группа 18">
            <a:extLst>
              <a:ext uri="{FF2B5EF4-FFF2-40B4-BE49-F238E27FC236}">
                <a16:creationId xmlns:a16="http://schemas.microsoft.com/office/drawing/2014/main" id="{85486403-553D-458C-8379-7360716C21CF}"/>
              </a:ext>
            </a:extLst>
          </p:cNvPr>
          <p:cNvGrpSpPr/>
          <p:nvPr/>
        </p:nvGrpSpPr>
        <p:grpSpPr>
          <a:xfrm>
            <a:off x="0" y="6520273"/>
            <a:ext cx="12192000" cy="337727"/>
            <a:chOff x="0" y="6548682"/>
            <a:chExt cx="12192000" cy="32237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E03AC28-10D1-498F-AD4B-2D51DE1CAAB4}"/>
                </a:ext>
              </a:extLst>
            </p:cNvPr>
            <p:cNvSpPr/>
            <p:nvPr/>
          </p:nvSpPr>
          <p:spPr>
            <a:xfrm>
              <a:off x="0" y="6588425"/>
              <a:ext cx="12192000" cy="282633"/>
            </a:xfrm>
            <a:prstGeom prst="rect">
              <a:avLst/>
            </a:prstGeom>
            <a:solidFill>
              <a:srgbClr val="2973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Прямоугольник 11">
              <a:extLst>
                <a:ext uri="{FF2B5EF4-FFF2-40B4-BE49-F238E27FC236}">
                  <a16:creationId xmlns:a16="http://schemas.microsoft.com/office/drawing/2014/main" id="{09C1C666-6ADC-408D-8799-2186B26E3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18" y="6548682"/>
              <a:ext cx="11782697" cy="30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500" spc="1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РЕГИОНАЛЬНЫЙ МОДЕЛЬНЫЙ ЦЕНТР ДОПОЛНИТЕЛЬНОГО ОБРАЗОВАНИЯ ДЕТЕЙ КРАСНОДАРСКОГО КРАЯ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4E84827-C795-47CD-8C4A-687720C29E9C}"/>
              </a:ext>
            </a:extLst>
          </p:cNvPr>
          <p:cNvSpPr/>
          <p:nvPr/>
        </p:nvSpPr>
        <p:spPr>
          <a:xfrm>
            <a:off x="96758" y="267485"/>
            <a:ext cx="11714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630" marR="328295" indent="48768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6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КОМПЛЕКС </a:t>
            </a:r>
            <a:r>
              <a:rPr lang="ru-RU" sz="240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ОРГАНИЗАЦИОННО-</a:t>
            </a:r>
            <a:r>
              <a:rPr lang="ru-RU" sz="2400" b="1" spc="-1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ПЕДАГОГИЧЕСКИХ</a:t>
            </a:r>
            <a:r>
              <a:rPr lang="ru-RU" sz="2400" b="1" spc="-7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spc="-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УСЛОВИЙ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ject 3"/>
          <p:cNvSpPr txBox="1">
            <a:spLocks/>
          </p:cNvSpPr>
          <p:nvPr/>
        </p:nvSpPr>
        <p:spPr>
          <a:xfrm>
            <a:off x="325123" y="854789"/>
            <a:ext cx="11377600" cy="1120178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Оценочные</a:t>
            </a:r>
            <a:r>
              <a:rPr kumimoji="0" lang="ru-RU" sz="2400" b="1" i="0" u="sng" strike="noStrike" kern="1200" cap="none" spc="37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400" b="1" i="0" u="sng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материалы</a:t>
            </a:r>
            <a:r>
              <a:rPr kumimoji="0" lang="ru-RU" sz="2400" b="1" i="0" u="sng" strike="noStrike" kern="1200" cap="none" spc="38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-</a:t>
            </a:r>
            <a:r>
              <a:rPr kumimoji="0" lang="ru-RU" sz="2400" b="0" i="0" u="none" strike="noStrike" kern="1200" cap="none" spc="36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отражается</a:t>
            </a:r>
            <a:r>
              <a:rPr kumimoji="0" lang="ru-RU" sz="2400" b="0" i="0" u="none" strike="noStrike" kern="1200" cap="none" spc="14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перечень</a:t>
            </a:r>
            <a:r>
              <a:rPr kumimoji="0" lang="ru-RU" sz="2400" b="0" i="0" u="none" strike="noStrike" kern="1200" cap="none" spc="15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(пакет)</a:t>
            </a:r>
            <a:r>
              <a:rPr kumimoji="0" lang="ru-RU" sz="2400" b="0" i="0" u="none" strike="noStrike" kern="1200" cap="none" spc="13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диагностических</a:t>
            </a:r>
            <a:r>
              <a:rPr kumimoji="0" lang="ru-RU" sz="2400" b="0" i="0" u="none" strike="noStrike" kern="1200" cap="none" spc="15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методик,</a:t>
            </a:r>
            <a:r>
              <a:rPr kumimoji="0" lang="ru-RU" sz="2400" b="0" i="0" u="none" strike="noStrike" kern="1200" cap="none" spc="15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позволяющих</a:t>
            </a:r>
            <a:r>
              <a:rPr kumimoji="0" lang="ru-RU" sz="2400" b="0" i="0" u="none" strike="noStrike" kern="1200" cap="none" spc="15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определить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достижение</a:t>
            </a:r>
            <a:r>
              <a:rPr kumimoji="0" lang="ru-RU" sz="2400" b="0" i="0" u="none" strike="noStrike" kern="1200" cap="none" spc="5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учащимися</a:t>
            </a:r>
            <a:r>
              <a:rPr kumimoji="0" lang="ru-RU" sz="2400" b="0" i="0" u="none" strike="noStrike" kern="1200" cap="none" spc="1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планируемых</a:t>
            </a:r>
            <a:r>
              <a:rPr kumimoji="0" lang="ru-RU" sz="2400" b="0" i="0" u="none" strike="noStrike" kern="1200" cap="none" spc="2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результатов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353061" y="2423771"/>
            <a:ext cx="11485878" cy="2811091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indent="-12700">
              <a:lnSpc>
                <a:spcPct val="101299"/>
              </a:lnSpc>
              <a:spcBef>
                <a:spcPts val="415"/>
              </a:spcBef>
              <a:tabLst>
                <a:tab pos="2375535" algn="l"/>
                <a:tab pos="3844925" algn="l"/>
                <a:tab pos="4027804" algn="l"/>
                <a:tab pos="4650105" algn="l"/>
                <a:tab pos="5942965" algn="l"/>
                <a:tab pos="6689725" algn="l"/>
                <a:tab pos="7284084" algn="l"/>
                <a:tab pos="7488555" algn="l"/>
                <a:tab pos="8479790" algn="l"/>
              </a:tabLst>
            </a:pPr>
            <a:r>
              <a:rPr lang="ru-RU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sz="2400" b="1" u="sng" spc="-25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2400" b="1" u="sng" spc="-1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400" b="1" u="sng" spc="-6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2400" b="1" u="sng" spc="-5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</a:t>
            </a:r>
            <a:r>
              <a:rPr sz="2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sz="2400" b="1" u="sng" spc="2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2400" b="1" u="sng" spc="-5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2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2400" b="1" u="sng" spc="-1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400" b="1" u="sng" spc="-5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2400" b="1" u="sng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u="sng" spc="-2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sz="2400" b="1" u="sng" spc="-6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400" b="1" u="sng" spc="2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400" b="1" u="sng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ери</a:t>
            </a:r>
            <a:r>
              <a:rPr sz="2400" b="1" u="sng" spc="3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sz="2400" b="1" u="sng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краткое описание общей методики работы в соответствии в направленностью и содержания и индивидуальными особенностями учащихся</a:t>
            </a:r>
          </a:p>
          <a:p>
            <a:pPr marL="355600" marR="5080" indent="-342900">
              <a:lnSpc>
                <a:spcPct val="101299"/>
              </a:lnSpc>
              <a:spcBef>
                <a:spcPts val="415"/>
              </a:spcBef>
              <a:buFont typeface="Wingdings" panose="05000000000000000000" pitchFamily="2" charset="2"/>
              <a:buChar char="ü"/>
              <a:tabLst>
                <a:tab pos="2375535" algn="l"/>
                <a:tab pos="3844925" algn="l"/>
                <a:tab pos="4027804" algn="l"/>
                <a:tab pos="4650105" algn="l"/>
                <a:tab pos="5942965" algn="l"/>
                <a:tab pos="6689725" algn="l"/>
                <a:tab pos="7284084" algn="l"/>
                <a:tab pos="7488555" algn="l"/>
                <a:tab pos="847979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описание</a:t>
            </a:r>
            <a:r>
              <a:rPr lang="ru-RU" sz="2000" b="1" spc="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1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методов</a:t>
            </a:r>
            <a:r>
              <a:rPr lang="ru-RU" sz="2000" b="1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обучения</a:t>
            </a:r>
            <a:r>
              <a:rPr lang="ru-RU" sz="2000" b="1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97815" marR="10795" indent="-285750">
              <a:lnSpc>
                <a:spcPct val="100000"/>
              </a:lnSpc>
              <a:spcBef>
                <a:spcPts val="290"/>
              </a:spcBef>
              <a:buFont typeface="Wingdings" panose="05000000000000000000" pitchFamily="2" charset="2"/>
              <a:buChar char="ü"/>
              <a:tabLst>
                <a:tab pos="193040" algn="l"/>
              </a:tabLst>
            </a:pPr>
            <a:r>
              <a:rPr sz="2000" b="1" spc="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описание</a:t>
            </a:r>
            <a:r>
              <a:rPr sz="2000" b="1" spc="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технологий,</a:t>
            </a:r>
            <a:r>
              <a:rPr sz="2000" b="1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2000" b="1" spc="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том</a:t>
            </a:r>
            <a:r>
              <a:rPr sz="2000" b="1" spc="-2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числе</a:t>
            </a:r>
            <a:r>
              <a:rPr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97815" marR="10795" indent="-285750">
              <a:lnSpc>
                <a:spcPct val="100000"/>
              </a:lnSpc>
              <a:spcBef>
                <a:spcPts val="290"/>
              </a:spcBef>
              <a:buFont typeface="Wingdings" panose="05000000000000000000" pitchFamily="2" charset="2"/>
              <a:buChar char="ü"/>
              <a:tabLst>
                <a:tab pos="193040" algn="l"/>
              </a:tabLst>
            </a:pPr>
            <a:r>
              <a:rPr sz="2000" b="1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формы</a:t>
            </a:r>
            <a:r>
              <a:rPr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организации</a:t>
            </a:r>
            <a:r>
              <a:rPr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учебного</a:t>
            </a:r>
            <a:r>
              <a:rPr sz="2000" b="1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занятия</a:t>
            </a:r>
            <a:r>
              <a:rPr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тематику</a:t>
            </a:r>
            <a:r>
              <a:rPr sz="2000" b="1" spc="-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000" b="1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формы</a:t>
            </a:r>
            <a:r>
              <a:rPr sz="2000" b="1" spc="-4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методических</a:t>
            </a:r>
            <a:r>
              <a:rPr sz="2000" b="1" spc="2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материалов</a:t>
            </a:r>
            <a:r>
              <a:rPr sz="2000" b="1" spc="-3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sz="2000" b="1" spc="-1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программе</a:t>
            </a:r>
            <a:endParaRPr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97815" indent="-285750">
              <a:lnSpc>
                <a:spcPct val="100000"/>
              </a:lnSpc>
              <a:spcBef>
                <a:spcPts val="290"/>
              </a:spcBef>
              <a:buFont typeface="Wingdings" panose="05000000000000000000" pitchFamily="2" charset="2"/>
              <a:buChar char="ü"/>
              <a:tabLst>
                <a:tab pos="193040" algn="l"/>
              </a:tabLst>
            </a:pPr>
            <a:r>
              <a:rPr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дидактические</a:t>
            </a:r>
            <a:r>
              <a:rPr sz="2000" b="1" spc="44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материалы</a:t>
            </a:r>
            <a:r>
              <a:rPr sz="2000" b="1" spc="47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алгоритм</a:t>
            </a:r>
            <a:r>
              <a:rPr lang="ru-RU" sz="2000" b="1" spc="-5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учебного</a:t>
            </a:r>
            <a:r>
              <a:rPr lang="ru-RU" sz="2000" b="1" spc="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занятия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26A71E22-7F42-44DC-AC89-2C54517F1945}"/>
              </a:ext>
            </a:extLst>
          </p:cNvPr>
          <p:cNvSpPr txBox="1">
            <a:spLocks/>
          </p:cNvSpPr>
          <p:nvPr/>
        </p:nvSpPr>
        <p:spPr>
          <a:xfrm>
            <a:off x="381250" y="5438482"/>
            <a:ext cx="11457689" cy="671338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Список литературы.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1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Составлен для разных участников образовательного процесса (педагогов, детей родителей)</a:t>
            </a:r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62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BBC1BE-C022-46FC-B60B-8C877F859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3518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1611BA-008D-4F64-8F2F-7B63512696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" y="482"/>
            <a:ext cx="12186338" cy="6857036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7F34BD4-E510-4AAC-B951-525B48F31521}"/>
              </a:ext>
            </a:extLst>
          </p:cNvPr>
          <p:cNvSpPr txBox="1">
            <a:spLocks/>
          </p:cNvSpPr>
          <p:nvPr/>
        </p:nvSpPr>
        <p:spPr>
          <a:xfrm>
            <a:off x="719401" y="155388"/>
            <a:ext cx="10753195" cy="6545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</a:rPr>
              <a:t>  </a:t>
            </a:r>
            <a:br>
              <a:rPr lang="ru-RU" dirty="0"/>
            </a:br>
            <a:br>
              <a:rPr lang="ru-RU" sz="2600" dirty="0"/>
            </a:br>
            <a:endParaRPr lang="ru-RU" sz="2600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E3135DB-3844-417D-A139-984BBB00862B}"/>
              </a:ext>
            </a:extLst>
          </p:cNvPr>
          <p:cNvSpPr/>
          <p:nvPr/>
        </p:nvSpPr>
        <p:spPr>
          <a:xfrm>
            <a:off x="2936696" y="2789696"/>
            <a:ext cx="1932153" cy="1932153"/>
          </a:xfrm>
          <a:prstGeom prst="ellipse">
            <a:avLst/>
          </a:prstGeom>
          <a:solidFill>
            <a:srgbClr val="29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C04ACF1-77C3-437B-B691-791473085035}"/>
              </a:ext>
            </a:extLst>
          </p:cNvPr>
          <p:cNvSpPr txBox="1">
            <a:spLocks/>
          </p:cNvSpPr>
          <p:nvPr/>
        </p:nvSpPr>
        <p:spPr>
          <a:xfrm>
            <a:off x="1524000" y="1356421"/>
            <a:ext cx="9144000" cy="1031177"/>
          </a:xfrm>
          <a:prstGeom prst="rect">
            <a:avLst/>
          </a:prstGeom>
        </p:spPr>
        <p:txBody>
          <a:bodyPr vert="horz" lIns="35997" tIns="35997" rIns="35997" bIns="35997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3D6942-7684-4B26-9E6D-B9EDB9CE7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28" y="2940261"/>
            <a:ext cx="1684914" cy="1669271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852D317C-9D45-4533-8835-8227B9391195}"/>
              </a:ext>
            </a:extLst>
          </p:cNvPr>
          <p:cNvSpPr txBox="1">
            <a:spLocks/>
          </p:cNvSpPr>
          <p:nvPr/>
        </p:nvSpPr>
        <p:spPr>
          <a:xfrm>
            <a:off x="4964385" y="2972210"/>
            <a:ext cx="4575401" cy="1678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350000, Краснодарский край, г. Краснодар,</a:t>
            </a:r>
          </a:p>
          <a:p>
            <a:pPr algn="l">
              <a:lnSpc>
                <a:spcPct val="100000"/>
              </a:lnSpc>
            </a:pP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Рашпилевская, 303</a:t>
            </a:r>
          </a:p>
          <a:p>
            <a:pPr algn="l">
              <a:lnSpc>
                <a:spcPct val="100000"/>
              </a:lnSpc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rmc23.ru, rmc.23@ya.ru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5599450A-40E9-48E4-B42F-4EFB36937531}"/>
              </a:ext>
            </a:extLst>
          </p:cNvPr>
          <p:cNvSpPr txBox="1">
            <a:spLocks/>
          </p:cNvSpPr>
          <p:nvPr/>
        </p:nvSpPr>
        <p:spPr>
          <a:xfrm>
            <a:off x="4964385" y="2107807"/>
            <a:ext cx="4974844" cy="1678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МОДЕЛЬНЫЙ ЦЕНТР</a:t>
            </a:r>
          </a:p>
          <a:p>
            <a:pPr algn="l">
              <a:lnSpc>
                <a:spcPct val="100000"/>
              </a:lnSpc>
            </a:pPr>
            <a:r>
              <a:rPr lang="ru-RU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 ДЕТЕЙ КРАСНОДАРСКОГО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420496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8BB9922-648D-4D0B-8FC6-7BF201EF38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1625" b="21036"/>
          <a:stretch>
            <a:fillRect/>
          </a:stretch>
        </p:blipFill>
        <p:spPr>
          <a:xfrm>
            <a:off x="0" y="-1"/>
            <a:ext cx="12192000" cy="1006964"/>
          </a:xfrm>
          <a:prstGeom prst="rect">
            <a:avLst/>
          </a:prstGeom>
        </p:spPr>
      </p:pic>
      <p:grpSp>
        <p:nvGrpSpPr>
          <p:cNvPr id="6" name="Группа 18">
            <a:extLst>
              <a:ext uri="{FF2B5EF4-FFF2-40B4-BE49-F238E27FC236}">
                <a16:creationId xmlns:a16="http://schemas.microsoft.com/office/drawing/2014/main" id="{85486403-553D-458C-8379-7360716C21CF}"/>
              </a:ext>
            </a:extLst>
          </p:cNvPr>
          <p:cNvGrpSpPr/>
          <p:nvPr/>
        </p:nvGrpSpPr>
        <p:grpSpPr>
          <a:xfrm>
            <a:off x="0" y="6520273"/>
            <a:ext cx="12192000" cy="337727"/>
            <a:chOff x="0" y="6548682"/>
            <a:chExt cx="12192000" cy="32237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E03AC28-10D1-498F-AD4B-2D51DE1CAAB4}"/>
                </a:ext>
              </a:extLst>
            </p:cNvPr>
            <p:cNvSpPr/>
            <p:nvPr/>
          </p:nvSpPr>
          <p:spPr>
            <a:xfrm>
              <a:off x="0" y="6588425"/>
              <a:ext cx="12192000" cy="282633"/>
            </a:xfrm>
            <a:prstGeom prst="rect">
              <a:avLst/>
            </a:prstGeom>
            <a:solidFill>
              <a:srgbClr val="2973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Прямоугольник 11">
              <a:extLst>
                <a:ext uri="{FF2B5EF4-FFF2-40B4-BE49-F238E27FC236}">
                  <a16:creationId xmlns:a16="http://schemas.microsoft.com/office/drawing/2014/main" id="{09C1C666-6ADC-408D-8799-2186B26E3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18" y="6548682"/>
              <a:ext cx="11782697" cy="30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500" spc="1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РЕГИОНАЛЬНЫЙ МОДЕЛЬНЫЙ ЦЕНТР ДОПОЛНИТЕЛЬНОГО ОБРАЗОВАНИЯ ДЕТЕЙ КРАСНОДАРСКОГО КРАЯ</a:t>
              </a:r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CEE0C08-7A47-48D5-BCA7-FF2776ECE338}"/>
              </a:ext>
            </a:extLst>
          </p:cNvPr>
          <p:cNvSpPr/>
          <p:nvPr/>
        </p:nvSpPr>
        <p:spPr>
          <a:xfrm>
            <a:off x="3001323" y="4823457"/>
            <a:ext cx="9174035" cy="118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1" tIns="45706" rIns="431862" bIns="45706" anchor="ctr"/>
          <a:lstStyle/>
          <a:p>
            <a:pPr algn="r" defTabSz="914180">
              <a:defRPr/>
            </a:pPr>
            <a:endParaRPr lang="ru-RU" sz="2000" b="1" kern="0" dirty="0">
              <a:solidFill>
                <a:srgbClr val="4F81B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4E84827-C795-47CD-8C4A-687720C29E9C}"/>
              </a:ext>
            </a:extLst>
          </p:cNvPr>
          <p:cNvSpPr/>
          <p:nvPr/>
        </p:nvSpPr>
        <p:spPr>
          <a:xfrm>
            <a:off x="477758" y="145565"/>
            <a:ext cx="10596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454025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4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ТРЕБОВАНИЯ</a:t>
            </a:r>
            <a:r>
              <a:rPr lang="ru-RU" sz="240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400" b="1" spc="-3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УСЛОВИЯМ </a:t>
            </a:r>
            <a:r>
              <a:rPr lang="ru-RU" sz="2400" b="1" spc="-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РЕАЛИЗАЦИИ</a:t>
            </a:r>
            <a:r>
              <a:rPr lang="ru-RU" sz="2400" b="1" spc="-6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spc="-1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ДОПОЛНИТЕЛЬНЫХ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658745" marR="936625" indent="-1710689" algn="ctr">
              <a:lnSpc>
                <a:spcPct val="100000"/>
              </a:lnSpc>
              <a:spcBef>
                <a:spcPts val="5"/>
              </a:spcBef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ОБЩЕОБРА</a:t>
            </a:r>
            <a:r>
              <a:rPr lang="ru-RU" sz="2400" b="1" spc="-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400" b="1" spc="-12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40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400" b="1" spc="-12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40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ТЕЛЬН</a:t>
            </a:r>
            <a:r>
              <a:rPr lang="ru-RU" sz="2400" b="1" spc="-2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  </a:t>
            </a:r>
            <a:r>
              <a:rPr lang="ru-RU" sz="240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ПРОГРАММ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54148" y="1043181"/>
            <a:ext cx="5883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Структура программы</a:t>
            </a:r>
          </a:p>
        </p:txBody>
      </p:sp>
      <p:sp>
        <p:nvSpPr>
          <p:cNvPr id="48" name="Стрелка вверх 47"/>
          <p:cNvSpPr/>
          <p:nvPr/>
        </p:nvSpPr>
        <p:spPr>
          <a:xfrm>
            <a:off x="0" y="1036319"/>
            <a:ext cx="1129284" cy="5486401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Образовательная  программа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356360" y="1176219"/>
            <a:ext cx="2560320" cy="1659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Комплекс основных характеристик образования: объем, содержание, планируемые результаты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356360" y="3053680"/>
            <a:ext cx="2646346" cy="2397972"/>
          </a:xfrm>
          <a:prstGeom prst="roundRect">
            <a:avLst>
              <a:gd name="adj" fmla="val 10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2. Комплекс организационно-педагогических условий, включающий формы аттестации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356360" y="5669280"/>
            <a:ext cx="2493242" cy="76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Комплекс форм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аттестации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960052" y="1969962"/>
            <a:ext cx="356095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009663" y="4156710"/>
            <a:ext cx="306484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891125" y="6144125"/>
            <a:ext cx="42502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Выноска со стрелкой влево 54"/>
          <p:cNvSpPr/>
          <p:nvPr/>
        </p:nvSpPr>
        <p:spPr>
          <a:xfrm>
            <a:off x="7940040" y="1399016"/>
            <a:ext cx="3764281" cy="70184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4996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Пояснительная записка (характеристика программы)</a:t>
            </a:r>
          </a:p>
        </p:txBody>
      </p:sp>
      <p:sp>
        <p:nvSpPr>
          <p:cNvPr id="56" name="Выноска со стрелкой влево 55"/>
          <p:cNvSpPr/>
          <p:nvPr/>
        </p:nvSpPr>
        <p:spPr>
          <a:xfrm>
            <a:off x="7890403" y="2263984"/>
            <a:ext cx="3813918" cy="914400"/>
          </a:xfrm>
          <a:prstGeom prst="leftArrowCallout">
            <a:avLst>
              <a:gd name="adj1" fmla="val 18478"/>
              <a:gd name="adj2" fmla="val 22826"/>
              <a:gd name="adj3" fmla="val 25000"/>
              <a:gd name="adj4" fmla="val 93876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Содержание программы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учебный (тематический) план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содержание учебного (тематического) плана</a:t>
            </a:r>
          </a:p>
        </p:txBody>
      </p:sp>
      <p:sp>
        <p:nvSpPr>
          <p:cNvPr id="57" name="Выноска со стрелкой влево 56"/>
          <p:cNvSpPr/>
          <p:nvPr/>
        </p:nvSpPr>
        <p:spPr>
          <a:xfrm>
            <a:off x="7897647" y="3273698"/>
            <a:ext cx="3806674" cy="9144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4153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Планируемые результаты,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формы аттестации учащихся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оценочные материалы</a:t>
            </a:r>
          </a:p>
        </p:txBody>
      </p:sp>
      <p:sp>
        <p:nvSpPr>
          <p:cNvPr id="58" name="Выноска со стрелкой влево 57"/>
          <p:cNvSpPr/>
          <p:nvPr/>
        </p:nvSpPr>
        <p:spPr>
          <a:xfrm>
            <a:off x="7755911" y="4261960"/>
            <a:ext cx="3948410" cy="126868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392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latin typeface="Arial" pitchFamily="34" charset="0"/>
                <a:cs typeface="Arial" pitchFamily="34" charset="0"/>
              </a:rPr>
              <a:t>цели, задач воспитания, выбранных разработчиком целевых ориентиров воспитания детей в его программе, планируемых им форм и методов воспитания, организационных условий, календарный план воспитательной работы. 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Выноска со стрелкой влево 58"/>
          <p:cNvSpPr/>
          <p:nvPr/>
        </p:nvSpPr>
        <p:spPr>
          <a:xfrm>
            <a:off x="7833360" y="5652981"/>
            <a:ext cx="3870961" cy="886006"/>
          </a:xfrm>
          <a:prstGeom prst="leftArrowCallout">
            <a:avLst>
              <a:gd name="adj1" fmla="val 19737"/>
              <a:gd name="adj2" fmla="val 25000"/>
              <a:gd name="adj3" fmla="val 25000"/>
              <a:gd name="adj4" fmla="val 93248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Приложения.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календарный учебный график,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календарный учебный план,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оценочные материалы, др.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526280" y="1508760"/>
            <a:ext cx="3307080" cy="96221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Объём,</a:t>
            </a:r>
          </a:p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содержание, планируемые результаты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556761" y="2636520"/>
            <a:ext cx="3215640" cy="196738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Arial" pitchFamily="34" charset="0"/>
                <a:cs typeface="Arial" pitchFamily="34" charset="0"/>
              </a:rPr>
              <a:t>Учебный план, календарный учебный график, рабочие программы учебных предметов, курсов, дисциплин (модулей), иных компонентов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570802" y="5638799"/>
            <a:ext cx="2942520" cy="89586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Оценочные и методические материалы</a:t>
            </a:r>
          </a:p>
        </p:txBody>
      </p:sp>
      <p:sp>
        <p:nvSpPr>
          <p:cNvPr id="63" name="Стрелка вправо 62"/>
          <p:cNvSpPr/>
          <p:nvPr/>
        </p:nvSpPr>
        <p:spPr>
          <a:xfrm>
            <a:off x="4080250" y="3429000"/>
            <a:ext cx="375145" cy="4846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Стрелка вправо 63"/>
          <p:cNvSpPr/>
          <p:nvPr/>
        </p:nvSpPr>
        <p:spPr>
          <a:xfrm>
            <a:off x="4080250" y="1669070"/>
            <a:ext cx="375145" cy="4846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Стрелка вправо 64"/>
          <p:cNvSpPr/>
          <p:nvPr/>
        </p:nvSpPr>
        <p:spPr>
          <a:xfrm>
            <a:off x="4080250" y="5858897"/>
            <a:ext cx="375145" cy="4846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Скругленный прямоугольник 44">
            <a:extLst>
              <a:ext uri="{FF2B5EF4-FFF2-40B4-BE49-F238E27FC236}">
                <a16:creationId xmlns:a16="http://schemas.microsoft.com/office/drawing/2014/main" id="{328ED3CA-90E1-48E8-BC97-8B461736F73F}"/>
              </a:ext>
            </a:extLst>
          </p:cNvPr>
          <p:cNvSpPr/>
          <p:nvPr/>
        </p:nvSpPr>
        <p:spPr>
          <a:xfrm>
            <a:off x="4572000" y="4785360"/>
            <a:ext cx="2926080" cy="57912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Раздел воспитание</a:t>
            </a:r>
          </a:p>
        </p:txBody>
      </p:sp>
    </p:spTree>
    <p:extLst>
      <p:ext uri="{BB962C8B-B14F-4D97-AF65-F5344CB8AC3E}">
        <p14:creationId xmlns:p14="http://schemas.microsoft.com/office/powerpoint/2010/main" val="885662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8BB9922-648D-4D0B-8FC6-7BF201EF38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1625" b="21036"/>
          <a:stretch>
            <a:fillRect/>
          </a:stretch>
        </p:blipFill>
        <p:spPr>
          <a:xfrm>
            <a:off x="0" y="-1"/>
            <a:ext cx="12192000" cy="1006964"/>
          </a:xfrm>
          <a:prstGeom prst="rect">
            <a:avLst/>
          </a:prstGeom>
        </p:spPr>
      </p:pic>
      <p:grpSp>
        <p:nvGrpSpPr>
          <p:cNvPr id="2" name="Группа 18">
            <a:extLst>
              <a:ext uri="{FF2B5EF4-FFF2-40B4-BE49-F238E27FC236}">
                <a16:creationId xmlns:a16="http://schemas.microsoft.com/office/drawing/2014/main" id="{85486403-553D-458C-8379-7360716C21CF}"/>
              </a:ext>
            </a:extLst>
          </p:cNvPr>
          <p:cNvGrpSpPr/>
          <p:nvPr/>
        </p:nvGrpSpPr>
        <p:grpSpPr>
          <a:xfrm>
            <a:off x="0" y="6520273"/>
            <a:ext cx="12192000" cy="337727"/>
            <a:chOff x="0" y="6548682"/>
            <a:chExt cx="12192000" cy="32237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E03AC28-10D1-498F-AD4B-2D51DE1CAAB4}"/>
                </a:ext>
              </a:extLst>
            </p:cNvPr>
            <p:cNvSpPr/>
            <p:nvPr/>
          </p:nvSpPr>
          <p:spPr>
            <a:xfrm>
              <a:off x="0" y="6588425"/>
              <a:ext cx="12192000" cy="282633"/>
            </a:xfrm>
            <a:prstGeom prst="rect">
              <a:avLst/>
            </a:prstGeom>
            <a:solidFill>
              <a:srgbClr val="2973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Прямоугольник 11">
              <a:extLst>
                <a:ext uri="{FF2B5EF4-FFF2-40B4-BE49-F238E27FC236}">
                  <a16:creationId xmlns:a16="http://schemas.microsoft.com/office/drawing/2014/main" id="{09C1C666-6ADC-408D-8799-2186B26E3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18" y="6548682"/>
              <a:ext cx="11782697" cy="30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500" spc="1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РЕГИОНАЛЬНЫЙ МОДЕЛЬНЫЙ ЦЕНТР ДОПОЛНИТЕЛЬНОГО ОБРАЗОВАНИЯ ДЕТЕЙ КРАСНОДАРСКОГО КРАЯ</a:t>
              </a: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4E84827-C795-47CD-8C4A-687720C29E9C}"/>
              </a:ext>
            </a:extLst>
          </p:cNvPr>
          <p:cNvSpPr/>
          <p:nvPr/>
        </p:nvSpPr>
        <p:spPr>
          <a:xfrm>
            <a:off x="477758" y="145565"/>
            <a:ext cx="1059640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630" marR="328295" indent="48768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2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СТРУКТУРА </a:t>
            </a:r>
            <a:r>
              <a:rPr lang="ru-RU" sz="2400" b="1" spc="-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</a:t>
            </a:r>
            <a:r>
              <a:rPr lang="ru-RU" sz="2400" b="1" spc="-8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40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ЛНИ</a:t>
            </a:r>
            <a:r>
              <a:rPr lang="ru-RU" sz="2400" b="1" spc="-1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ЕЛЬНОЙ</a:t>
            </a:r>
          </a:p>
          <a:p>
            <a:pPr marL="341630" marR="328295" indent="48768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ОБЩЕРАЗВ</a:t>
            </a:r>
            <a:r>
              <a:rPr lang="ru-RU" sz="2400" b="1" spc="-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40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ВАЮЩЕЙ  ПРОГРАММЫ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5BFA5C7-363E-4E6A-8D21-43E3C9833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526" y="1203960"/>
            <a:ext cx="3404074" cy="52503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object 4"/>
          <p:cNvSpPr txBox="1"/>
          <p:nvPr/>
        </p:nvSpPr>
        <p:spPr>
          <a:xfrm>
            <a:off x="335280" y="1158240"/>
            <a:ext cx="7101840" cy="551817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2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Титульный</a:t>
            </a:r>
            <a:r>
              <a:rPr sz="28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лист</a:t>
            </a:r>
            <a:r>
              <a:rPr sz="28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программы</a:t>
            </a:r>
            <a:endParaRPr lang="ru-RU" sz="2800" b="1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endParaRPr lang="ru-RU" sz="2800" b="1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sz="1700" b="1" dirty="0"/>
              <a:t>наименование 	вышестоящих 	органов образования 	(по подчиненности учреждения, организации); 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sz="1700" b="1" dirty="0"/>
              <a:t>наименование учреждения, организации (согласно формулировке устава организации); 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sz="1700" b="1" dirty="0"/>
              <a:t>дата и № протокола экспертного совета, рекомендовавшего программу к реализации; 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sz="1700" b="1" dirty="0"/>
              <a:t>гриф утверждения программы (с указанием ФИО руководителя, даты и номера приказа); 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sz="1700" b="1" dirty="0"/>
              <a:t>наименование 	вида 	программы 	(дополнительная </a:t>
            </a:r>
            <a:endParaRPr lang="ru-RU" sz="1700" b="1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sz="1700" b="1" dirty="0"/>
              <a:t>общеразвивающая программа); </a:t>
            </a:r>
            <a:endParaRPr lang="ru-RU" sz="1700" b="1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sz="1700" b="1" dirty="0"/>
              <a:t>название программы, отражающее её содержание; 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sz="1700" b="1" dirty="0"/>
              <a:t>адресат программы (обучающиеся определенного возраста); 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sz="1700" b="1" dirty="0"/>
              <a:t>срок реализации программы; </a:t>
            </a:r>
            <a:endParaRPr lang="ru-RU" sz="1700" b="1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sz="1700" b="1" dirty="0"/>
              <a:t>ФИО, должность разработчика (-ов) программы; 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sz="1700" b="1" dirty="0"/>
              <a:t>место (город, другой населенный пункт) и год разработки/переработки программы. </a:t>
            </a: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endParaRPr sz="2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566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8BB9922-648D-4D0B-8FC6-7BF201EF38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1625" b="21036"/>
          <a:stretch>
            <a:fillRect/>
          </a:stretch>
        </p:blipFill>
        <p:spPr>
          <a:xfrm>
            <a:off x="0" y="-1"/>
            <a:ext cx="12192000" cy="1006964"/>
          </a:xfrm>
          <a:prstGeom prst="rect">
            <a:avLst/>
          </a:prstGeom>
        </p:spPr>
      </p:pic>
      <p:grpSp>
        <p:nvGrpSpPr>
          <p:cNvPr id="2" name="Группа 18">
            <a:extLst>
              <a:ext uri="{FF2B5EF4-FFF2-40B4-BE49-F238E27FC236}">
                <a16:creationId xmlns:a16="http://schemas.microsoft.com/office/drawing/2014/main" id="{85486403-553D-458C-8379-7360716C21CF}"/>
              </a:ext>
            </a:extLst>
          </p:cNvPr>
          <p:cNvGrpSpPr/>
          <p:nvPr/>
        </p:nvGrpSpPr>
        <p:grpSpPr>
          <a:xfrm>
            <a:off x="0" y="6520273"/>
            <a:ext cx="12192000" cy="337727"/>
            <a:chOff x="0" y="6548682"/>
            <a:chExt cx="12192000" cy="32237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E03AC28-10D1-498F-AD4B-2D51DE1CAAB4}"/>
                </a:ext>
              </a:extLst>
            </p:cNvPr>
            <p:cNvSpPr/>
            <p:nvPr/>
          </p:nvSpPr>
          <p:spPr>
            <a:xfrm>
              <a:off x="0" y="6588425"/>
              <a:ext cx="12192000" cy="282633"/>
            </a:xfrm>
            <a:prstGeom prst="rect">
              <a:avLst/>
            </a:prstGeom>
            <a:solidFill>
              <a:srgbClr val="2973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Прямоугольник 11">
              <a:extLst>
                <a:ext uri="{FF2B5EF4-FFF2-40B4-BE49-F238E27FC236}">
                  <a16:creationId xmlns:a16="http://schemas.microsoft.com/office/drawing/2014/main" id="{09C1C666-6ADC-408D-8799-2186B26E3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18" y="6548682"/>
              <a:ext cx="11782697" cy="30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500" spc="1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РЕГИОНАЛЬНЫЙ МОДЕЛЬНЫЙ ЦЕНТР ДОПОЛНИТЕЛЬНОГО ОБРАЗОВАНИЯ ДЕТЕЙ КРАСНОДАРСКОГО КРАЯ</a:t>
              </a: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4E84827-C795-47CD-8C4A-687720C29E9C}"/>
              </a:ext>
            </a:extLst>
          </p:cNvPr>
          <p:cNvSpPr/>
          <p:nvPr/>
        </p:nvSpPr>
        <p:spPr>
          <a:xfrm>
            <a:off x="477758" y="145565"/>
            <a:ext cx="1059640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630" marR="328295" indent="48768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2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СТРУКТУРА </a:t>
            </a:r>
            <a:r>
              <a:rPr lang="ru-RU" sz="2400" b="1" spc="-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</a:t>
            </a:r>
            <a:r>
              <a:rPr lang="ru-RU" sz="2400" b="1" spc="-8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40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ЛНИ</a:t>
            </a:r>
            <a:r>
              <a:rPr lang="ru-RU" sz="2400" b="1" spc="-1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ЕЛЬНОЙ</a:t>
            </a:r>
          </a:p>
          <a:p>
            <a:pPr marL="341630" marR="328295" indent="48768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ОБЩЕРАЗВ</a:t>
            </a:r>
            <a:r>
              <a:rPr lang="ru-RU" sz="2400" b="1" spc="-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40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ВАЮЩЕЙ  ПРОГРАММЫ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217192"/>
              </p:ext>
            </p:extLst>
          </p:nvPr>
        </p:nvGraphicFramePr>
        <p:xfrm>
          <a:off x="497192" y="1738630"/>
          <a:ext cx="11024249" cy="4523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4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7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113">
                <a:tc gridSpan="2"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Введение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9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</a:pPr>
                      <a:r>
                        <a:rPr sz="1600" b="1" spc="-1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Нормативно-правовая</a:t>
                      </a:r>
                      <a:r>
                        <a:rPr sz="1600" b="1" spc="9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база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9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r>
                        <a:rPr sz="1600" b="1" spc="4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«Комплекс</a:t>
                      </a:r>
                      <a:r>
                        <a:rPr sz="1600" b="1" spc="6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основных</a:t>
                      </a:r>
                      <a:r>
                        <a:rPr sz="1600" b="1" spc="6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характеристик</a:t>
                      </a:r>
                      <a:r>
                        <a:rPr sz="1600" b="1" spc="8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образования»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2.1.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Пояснительная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записка</a:t>
                      </a:r>
                      <a:r>
                        <a:rPr sz="1600" spc="1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программы.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9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2.2.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Цели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 задачи.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2.3.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Содержание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программы.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9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2.4.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Планируемые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результаты.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0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r>
                        <a:rPr sz="1600" b="1" spc="4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sz="1600" b="1" spc="1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«Комплекс</a:t>
                      </a:r>
                      <a:r>
                        <a:rPr sz="1600" b="1" spc="4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организационно-педагогических</a:t>
                      </a:r>
                      <a:r>
                        <a:rPr sz="1600" b="1" spc="10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условий»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9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3.1.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Календарный</a:t>
                      </a:r>
                      <a:r>
                        <a:rPr sz="1600" spc="5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учебный</a:t>
                      </a:r>
                      <a:r>
                        <a:rPr sz="1600" spc="3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график.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9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3.2.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r>
                        <a:rPr sz="1600" spc="-3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Условия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реализации</a:t>
                      </a:r>
                      <a:r>
                        <a:rPr sz="1600" spc="3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программы.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3.3.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Формы</a:t>
                      </a:r>
                      <a:r>
                        <a:rPr sz="1600" spc="-3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аттестации.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3.4.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Оценочные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материалы.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3.5.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Методические</a:t>
                      </a:r>
                      <a:r>
                        <a:rPr sz="1600" spc="5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материалы.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2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600" i="1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3.6.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r>
                        <a:rPr lang="ru-RU" sz="1600" i="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Раздел </a:t>
                      </a:r>
                      <a:r>
                        <a:rPr sz="1600" i="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воспитания,</a:t>
                      </a:r>
                      <a:r>
                        <a:rPr sz="1600" i="0" spc="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i="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календарный</a:t>
                      </a:r>
                      <a:r>
                        <a:rPr sz="1600" i="0" spc="1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i="0" spc="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r>
                        <a:rPr sz="1600" i="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i="0" spc="-5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воспитательной</a:t>
                      </a:r>
                      <a:r>
                        <a:rPr lang="ru-RU" sz="1600" i="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i="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работы</a:t>
                      </a:r>
                      <a:endParaRPr sz="1600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08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3.7.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Список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литературы.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3.8.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Приложение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 1.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0" name="object 5"/>
          <p:cNvSpPr txBox="1">
            <a:spLocks/>
          </p:cNvSpPr>
          <p:nvPr/>
        </p:nvSpPr>
        <p:spPr>
          <a:xfrm>
            <a:off x="5041772" y="1171194"/>
            <a:ext cx="2197228" cy="382156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Содержание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62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8BB9922-648D-4D0B-8FC6-7BF201EF38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1625" b="21036"/>
          <a:stretch>
            <a:fillRect/>
          </a:stretch>
        </p:blipFill>
        <p:spPr>
          <a:xfrm>
            <a:off x="0" y="-1"/>
            <a:ext cx="12192000" cy="1006964"/>
          </a:xfrm>
          <a:prstGeom prst="rect">
            <a:avLst/>
          </a:prstGeom>
        </p:spPr>
      </p:pic>
      <p:grpSp>
        <p:nvGrpSpPr>
          <p:cNvPr id="2" name="Группа 18">
            <a:extLst>
              <a:ext uri="{FF2B5EF4-FFF2-40B4-BE49-F238E27FC236}">
                <a16:creationId xmlns:a16="http://schemas.microsoft.com/office/drawing/2014/main" id="{85486403-553D-458C-8379-7360716C21CF}"/>
              </a:ext>
            </a:extLst>
          </p:cNvPr>
          <p:cNvGrpSpPr/>
          <p:nvPr/>
        </p:nvGrpSpPr>
        <p:grpSpPr>
          <a:xfrm>
            <a:off x="0" y="6520273"/>
            <a:ext cx="12192000" cy="337727"/>
            <a:chOff x="0" y="6548682"/>
            <a:chExt cx="12192000" cy="32237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E03AC28-10D1-498F-AD4B-2D51DE1CAAB4}"/>
                </a:ext>
              </a:extLst>
            </p:cNvPr>
            <p:cNvSpPr/>
            <p:nvPr/>
          </p:nvSpPr>
          <p:spPr>
            <a:xfrm>
              <a:off x="0" y="6588425"/>
              <a:ext cx="12192000" cy="282633"/>
            </a:xfrm>
            <a:prstGeom prst="rect">
              <a:avLst/>
            </a:prstGeom>
            <a:solidFill>
              <a:srgbClr val="2973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Прямоугольник 11">
              <a:extLst>
                <a:ext uri="{FF2B5EF4-FFF2-40B4-BE49-F238E27FC236}">
                  <a16:creationId xmlns:a16="http://schemas.microsoft.com/office/drawing/2014/main" id="{09C1C666-6ADC-408D-8799-2186B26E3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18" y="6548682"/>
              <a:ext cx="11782697" cy="30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500" spc="1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РЕГИОНАЛЬНЫЙ МОДЕЛЬНЫЙ ЦЕНТР ДОПОЛНИТЕЛЬНОГО ОБРАЗОВАНИЯ ДЕТЕЙ КРАСНОДАРСКОГО КРАЯ</a:t>
              </a: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4E84827-C795-47CD-8C4A-687720C29E9C}"/>
              </a:ext>
            </a:extLst>
          </p:cNvPr>
          <p:cNvSpPr/>
          <p:nvPr/>
        </p:nvSpPr>
        <p:spPr>
          <a:xfrm>
            <a:off x="477758" y="313205"/>
            <a:ext cx="10596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630" marR="328295" indent="48768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1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НОРМАТИВНО-ПРАВОВАЯ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БАЗА</a:t>
            </a:r>
          </a:p>
        </p:txBody>
      </p:sp>
      <p:sp>
        <p:nvSpPr>
          <p:cNvPr id="11" name="object 8"/>
          <p:cNvSpPr txBox="1"/>
          <p:nvPr/>
        </p:nvSpPr>
        <p:spPr>
          <a:xfrm>
            <a:off x="655320" y="1094943"/>
            <a:ext cx="11125200" cy="52597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230" indent="-177165">
              <a:lnSpc>
                <a:spcPct val="100000"/>
              </a:lnSpc>
              <a:spcBef>
                <a:spcPts val="95"/>
              </a:spcBef>
              <a:tabLst>
                <a:tab pos="189865" algn="l"/>
              </a:tabLst>
            </a:pP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Федеральный</a:t>
            </a:r>
            <a:r>
              <a:rPr spc="2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2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закон</a:t>
            </a:r>
            <a:r>
              <a:rPr spc="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2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29</a:t>
            </a:r>
            <a:r>
              <a:rPr spc="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декабря</a:t>
            </a:r>
            <a:r>
              <a:rPr spc="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2012</a:t>
            </a:r>
            <a:r>
              <a:rPr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8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г.</a:t>
            </a:r>
            <a:r>
              <a:rPr spc="2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273-ФЗ</a:t>
            </a:r>
            <a:r>
              <a:rPr spc="3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"Об</a:t>
            </a:r>
            <a:r>
              <a:rPr spc="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образовании</a:t>
            </a:r>
            <a:r>
              <a:rPr spc="3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Российской</a:t>
            </a:r>
            <a:r>
              <a:rPr spc="5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Федерации"</a:t>
            </a:r>
            <a:r>
              <a:rPr spc="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(с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изменениями</a:t>
            </a:r>
            <a:r>
              <a:rPr spc="2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дополнениями).</a:t>
            </a:r>
            <a:endParaRPr lang="ru-RU" spc="-10" dirty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endParaRPr lang="ru-RU" sz="400" spc="-10" dirty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endParaRPr sz="100" dirty="0">
              <a:latin typeface="Arial" pitchFamily="34" charset="0"/>
              <a:cs typeface="Arial" pitchFamily="34" charset="0"/>
            </a:endParaRPr>
          </a:p>
          <a:p>
            <a:pPr marL="189230" indent="-177165">
              <a:lnSpc>
                <a:spcPct val="100000"/>
              </a:lnSpc>
              <a:tabLst>
                <a:tab pos="189865" algn="l"/>
              </a:tabLst>
            </a:pPr>
            <a:r>
              <a:rPr spc="-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Приказ</a:t>
            </a:r>
            <a:r>
              <a:rPr spc="6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Министерства</a:t>
            </a:r>
            <a:r>
              <a:rPr spc="7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просвещения</a:t>
            </a:r>
            <a:r>
              <a:rPr spc="7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2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РФ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2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spc="3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27 июля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spc="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9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г.</a:t>
            </a:r>
            <a:r>
              <a:rPr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pc="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629</a:t>
            </a:r>
            <a:r>
              <a:rPr spc="2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“Об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утверждении</a:t>
            </a:r>
            <a:r>
              <a:rPr spc="6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Порядка</a:t>
            </a:r>
            <a:endParaRPr lang="ru-RU" spc="45" dirty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  <a:p>
            <a:pPr indent="12700">
              <a:lnSpc>
                <a:spcPct val="100000"/>
              </a:lnSpc>
              <a:tabLst>
                <a:tab pos="0" algn="l"/>
              </a:tabLst>
            </a:pP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организации</a:t>
            </a:r>
            <a:r>
              <a:rPr spc="4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осуществления</a:t>
            </a:r>
            <a:r>
              <a:rPr spc="1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образовательной</a:t>
            </a:r>
            <a:r>
              <a:rPr spc="8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spc="6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spc="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дополнительным</a:t>
            </a:r>
            <a:r>
              <a:rPr lang="ru-RU" spc="8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общеобразовательным</a:t>
            </a:r>
            <a:r>
              <a:rPr spc="6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программам”.</a:t>
            </a:r>
            <a:endParaRPr lang="ru-RU" spc="-5" dirty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  <a:p>
            <a:pPr marL="189230" indent="-177165">
              <a:lnSpc>
                <a:spcPct val="100000"/>
              </a:lnSpc>
              <a:tabLst>
                <a:tab pos="189865" algn="l"/>
              </a:tabLst>
            </a:pPr>
            <a:endParaRPr sz="500" dirty="0">
              <a:latin typeface="Arial" pitchFamily="34" charset="0"/>
              <a:cs typeface="Arial" pitchFamily="34" charset="0"/>
            </a:endParaRPr>
          </a:p>
          <a:p>
            <a:pPr indent="12700">
              <a:lnSpc>
                <a:spcPct val="100000"/>
              </a:lnSpc>
              <a:tabLst>
                <a:tab pos="189865" algn="l"/>
              </a:tabLst>
            </a:pPr>
            <a:r>
              <a:rPr spc="-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spc="7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развития</a:t>
            </a:r>
            <a:r>
              <a:rPr spc="4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дополнительного</a:t>
            </a:r>
            <a:r>
              <a:rPr spc="6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r>
              <a:rPr spc="4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spc="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pc="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до 2030 года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(распоряжение</a:t>
            </a:r>
            <a:r>
              <a:rPr spc="6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5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Правительства</a:t>
            </a:r>
            <a:r>
              <a:rPr lang="ru-RU" spc="114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5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Российской</a:t>
            </a:r>
            <a:r>
              <a:rPr lang="ru-RU" spc="-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Федерации</a:t>
            </a:r>
            <a:r>
              <a:rPr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2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spc="2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31.03.2022</a:t>
            </a:r>
            <a:r>
              <a:rPr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678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-р).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89230" indent="-177165">
              <a:lnSpc>
                <a:spcPct val="100000"/>
              </a:lnSpc>
              <a:spcBef>
                <a:spcPts val="5"/>
              </a:spcBef>
              <a:tabLst>
                <a:tab pos="189865" algn="l"/>
              </a:tabLst>
            </a:pPr>
            <a:endParaRPr lang="ru-RU" sz="500" spc="-5" dirty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  <a:p>
            <a:pPr marL="189230" indent="-177165">
              <a:lnSpc>
                <a:spcPct val="100000"/>
              </a:lnSpc>
              <a:spcBef>
                <a:spcPts val="5"/>
              </a:spcBef>
              <a:tabLst>
                <a:tab pos="189865" algn="l"/>
              </a:tabLst>
            </a:pP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Федеральный</a:t>
            </a:r>
            <a:r>
              <a:rPr spc="4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проект</a:t>
            </a:r>
            <a:r>
              <a:rPr spc="2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4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«Успех</a:t>
            </a:r>
            <a:r>
              <a:rPr spc="3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каждого</a:t>
            </a:r>
            <a:r>
              <a:rPr spc="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ребёнка»</a:t>
            </a:r>
            <a:r>
              <a:rPr spc="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2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07</a:t>
            </a:r>
            <a:r>
              <a:rPr spc="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декабря</a:t>
            </a:r>
            <a:r>
              <a:rPr spc="2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2018</a:t>
            </a:r>
            <a:r>
              <a:rPr spc="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9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г.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2700" marR="10160">
              <a:lnSpc>
                <a:spcPct val="100000"/>
              </a:lnSpc>
              <a:tabLst>
                <a:tab pos="189865" algn="l"/>
              </a:tabLst>
            </a:pPr>
            <a:endParaRPr lang="ru-RU" sz="500" spc="-10" dirty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  <a:p>
            <a:pPr marL="12700" marR="10160">
              <a:lnSpc>
                <a:spcPct val="100000"/>
              </a:lnSpc>
              <a:tabLst>
                <a:tab pos="189865" algn="l"/>
              </a:tabLst>
            </a:pPr>
            <a:r>
              <a:rPr lang="ru-RU"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Постановление Главного государственного санитарного врача РФ от 28 сентября 2020 г. N 28 "Об утверждении санитарных правил СП 2.4.3648-20 "Санитарно-эпидемиологические требования к организациям воспитания и обучения, отдыха и оздоровления детей и молодежи«</a:t>
            </a:r>
          </a:p>
          <a:p>
            <a:pPr marL="12700" marR="10160">
              <a:lnSpc>
                <a:spcPct val="100000"/>
              </a:lnSpc>
              <a:tabLst>
                <a:tab pos="189865" algn="l"/>
              </a:tabLst>
            </a:pPr>
            <a:endParaRPr sz="500" dirty="0">
              <a:latin typeface="Arial" pitchFamily="34" charset="0"/>
              <a:cs typeface="Arial" pitchFamily="34" charset="0"/>
            </a:endParaRPr>
          </a:p>
          <a:p>
            <a:pPr marL="12700" marR="122555">
              <a:lnSpc>
                <a:spcPct val="100000"/>
              </a:lnSpc>
              <a:tabLst>
                <a:tab pos="189865" algn="l"/>
              </a:tabLst>
            </a:pPr>
            <a:r>
              <a:rPr spc="-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Методические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рекомендации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spc="-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проектированию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дополнительных общеразвивающих программ </a:t>
            </a:r>
            <a:r>
              <a:rPr spc="-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(включая </a:t>
            </a:r>
            <a:r>
              <a:rPr spc="-33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разноуровневые</a:t>
            </a:r>
            <a:r>
              <a:rPr spc="9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программы),</a:t>
            </a:r>
            <a:r>
              <a:rPr spc="2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письмо</a:t>
            </a:r>
            <a:r>
              <a:rPr spc="5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Минобрнауки</a:t>
            </a:r>
            <a:r>
              <a:rPr spc="6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2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spc="2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18.12.2015</a:t>
            </a:r>
            <a:r>
              <a:rPr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09-3242.</a:t>
            </a:r>
            <a:endParaRPr lang="ru-RU" spc="-5" dirty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  <a:p>
            <a:pPr marL="12700" marR="122555">
              <a:lnSpc>
                <a:spcPct val="100000"/>
              </a:lnSpc>
              <a:tabLst>
                <a:tab pos="189865" algn="l"/>
              </a:tabLst>
            </a:pPr>
            <a:endParaRPr sz="500" dirty="0">
              <a:latin typeface="Arial" pitchFamily="34" charset="0"/>
              <a:cs typeface="Arial" pitchFamily="34" charset="0"/>
            </a:endParaRPr>
          </a:p>
          <a:p>
            <a:pPr marL="12700" marR="714375">
              <a:lnSpc>
                <a:spcPct val="100000"/>
              </a:lnSpc>
              <a:tabLst>
                <a:tab pos="189865" algn="l"/>
              </a:tabLst>
            </a:pPr>
            <a:r>
              <a:rPr spc="-2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Рекомендации</a:t>
            </a:r>
            <a:r>
              <a:rPr spc="3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spc="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реализации</a:t>
            </a:r>
            <a:r>
              <a:rPr spc="3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2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внеурочной</a:t>
            </a:r>
            <a:r>
              <a:rPr spc="8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деятельности,</a:t>
            </a:r>
            <a:r>
              <a:rPr spc="4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программы</a:t>
            </a:r>
            <a:r>
              <a:rPr spc="4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воспитания</a:t>
            </a:r>
            <a:r>
              <a:rPr spc="6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социализации</a:t>
            </a:r>
            <a:r>
              <a:rPr spc="3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spc="-33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дополнительных</a:t>
            </a:r>
            <a:r>
              <a:rPr spc="9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общеобразовательных</a:t>
            </a:r>
            <a:r>
              <a:rPr spc="7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программ</a:t>
            </a:r>
            <a:r>
              <a:rPr spc="3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pc="2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применением</a:t>
            </a:r>
            <a:r>
              <a:rPr spc="5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дистанционных</a:t>
            </a:r>
            <a:r>
              <a:rPr spc="4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образовательных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технологий,</a:t>
            </a:r>
            <a:r>
              <a:rPr spc="8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письмо</a:t>
            </a:r>
            <a:r>
              <a:rPr spc="2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spc="9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России</a:t>
            </a:r>
            <a:r>
              <a:rPr spc="4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2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мая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2020</a:t>
            </a:r>
            <a:r>
              <a:rPr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9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г.</a:t>
            </a:r>
            <a:r>
              <a:rPr spc="2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ВБ-976/04.</a:t>
            </a:r>
            <a:endParaRPr lang="ru-RU" spc="-10" dirty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  <a:p>
            <a:pPr marL="280670" indent="-268605">
              <a:lnSpc>
                <a:spcPct val="100000"/>
              </a:lnSpc>
              <a:tabLst>
                <a:tab pos="281305" algn="l"/>
              </a:tabLst>
            </a:pPr>
            <a:endParaRPr lang="ru-RU" sz="500" spc="-40" dirty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  <a:p>
            <a:pPr marL="280670" indent="-268605">
              <a:lnSpc>
                <a:spcPct val="100000"/>
              </a:lnSpc>
              <a:tabLst>
                <a:tab pos="281305" algn="l"/>
              </a:tabLst>
            </a:pPr>
            <a:r>
              <a:rPr spc="-4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Устав</a:t>
            </a:r>
            <a:r>
              <a:rPr spc="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pc="-2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ОО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0" y="1097280"/>
            <a:ext cx="487680" cy="426720"/>
          </a:xfrm>
          <a:prstGeom prst="hexagon">
            <a:avLst>
              <a:gd name="adj" fmla="val 2857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3" name="Шестиугольник 12"/>
          <p:cNvSpPr/>
          <p:nvPr/>
        </p:nvSpPr>
        <p:spPr>
          <a:xfrm>
            <a:off x="0" y="1676400"/>
            <a:ext cx="487680" cy="426720"/>
          </a:xfrm>
          <a:prstGeom prst="hexagon">
            <a:avLst>
              <a:gd name="adj" fmla="val 2857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4" name="Шестиугольник 13"/>
          <p:cNvSpPr/>
          <p:nvPr/>
        </p:nvSpPr>
        <p:spPr>
          <a:xfrm>
            <a:off x="0" y="2636520"/>
            <a:ext cx="487680" cy="426720"/>
          </a:xfrm>
          <a:prstGeom prst="hexagon">
            <a:avLst>
              <a:gd name="adj" fmla="val 2857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5" name="Шестиугольник 14"/>
          <p:cNvSpPr/>
          <p:nvPr/>
        </p:nvSpPr>
        <p:spPr>
          <a:xfrm>
            <a:off x="0" y="3215640"/>
            <a:ext cx="487680" cy="426720"/>
          </a:xfrm>
          <a:prstGeom prst="hexagon">
            <a:avLst>
              <a:gd name="adj" fmla="val 2857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6" name="Шестиугольник 15"/>
          <p:cNvSpPr/>
          <p:nvPr/>
        </p:nvSpPr>
        <p:spPr>
          <a:xfrm>
            <a:off x="0" y="3764280"/>
            <a:ext cx="487680" cy="426720"/>
          </a:xfrm>
          <a:prstGeom prst="hexagon">
            <a:avLst>
              <a:gd name="adj" fmla="val 2857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7" name="Шестиугольник 16"/>
          <p:cNvSpPr/>
          <p:nvPr/>
        </p:nvSpPr>
        <p:spPr>
          <a:xfrm>
            <a:off x="0" y="4541520"/>
            <a:ext cx="487680" cy="426720"/>
          </a:xfrm>
          <a:prstGeom prst="hexagon">
            <a:avLst>
              <a:gd name="adj" fmla="val 2857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8" name="Шестиугольник 17"/>
          <p:cNvSpPr/>
          <p:nvPr/>
        </p:nvSpPr>
        <p:spPr>
          <a:xfrm>
            <a:off x="0" y="5227320"/>
            <a:ext cx="487680" cy="426720"/>
          </a:xfrm>
          <a:prstGeom prst="hexagon">
            <a:avLst>
              <a:gd name="adj" fmla="val 2857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9" name="Шестиугольник 18"/>
          <p:cNvSpPr/>
          <p:nvPr/>
        </p:nvSpPr>
        <p:spPr>
          <a:xfrm>
            <a:off x="0" y="5989320"/>
            <a:ext cx="487680" cy="426720"/>
          </a:xfrm>
          <a:prstGeom prst="hexagon">
            <a:avLst>
              <a:gd name="adj" fmla="val 2857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8566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8BB9922-648D-4D0B-8FC6-7BF201EF38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1625" b="21036"/>
          <a:stretch>
            <a:fillRect/>
          </a:stretch>
        </p:blipFill>
        <p:spPr>
          <a:xfrm>
            <a:off x="0" y="-1"/>
            <a:ext cx="12192000" cy="1006964"/>
          </a:xfrm>
          <a:prstGeom prst="rect">
            <a:avLst/>
          </a:prstGeom>
        </p:spPr>
      </p:pic>
      <p:grpSp>
        <p:nvGrpSpPr>
          <p:cNvPr id="2" name="Группа 18">
            <a:extLst>
              <a:ext uri="{FF2B5EF4-FFF2-40B4-BE49-F238E27FC236}">
                <a16:creationId xmlns:a16="http://schemas.microsoft.com/office/drawing/2014/main" id="{85486403-553D-458C-8379-7360716C21CF}"/>
              </a:ext>
            </a:extLst>
          </p:cNvPr>
          <p:cNvGrpSpPr/>
          <p:nvPr/>
        </p:nvGrpSpPr>
        <p:grpSpPr>
          <a:xfrm>
            <a:off x="0" y="6520273"/>
            <a:ext cx="12192000" cy="337727"/>
            <a:chOff x="0" y="6548682"/>
            <a:chExt cx="12192000" cy="32237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E03AC28-10D1-498F-AD4B-2D51DE1CAAB4}"/>
                </a:ext>
              </a:extLst>
            </p:cNvPr>
            <p:cNvSpPr/>
            <p:nvPr/>
          </p:nvSpPr>
          <p:spPr>
            <a:xfrm>
              <a:off x="0" y="6588425"/>
              <a:ext cx="12192000" cy="282633"/>
            </a:xfrm>
            <a:prstGeom prst="rect">
              <a:avLst/>
            </a:prstGeom>
            <a:solidFill>
              <a:srgbClr val="2973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Прямоугольник 11">
              <a:extLst>
                <a:ext uri="{FF2B5EF4-FFF2-40B4-BE49-F238E27FC236}">
                  <a16:creationId xmlns:a16="http://schemas.microsoft.com/office/drawing/2014/main" id="{09C1C666-6ADC-408D-8799-2186B26E3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18" y="6548682"/>
              <a:ext cx="11782697" cy="30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500" spc="1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РЕГИОНАЛЬНЫЙ МОДЕЛЬНЫЙ ЦЕНТР ДОПОЛНИТЕЛЬНОГО ОБРАЗОВАНИЯ ДЕТЕЙ КРАСНОДАРСКОГО КРАЯ</a:t>
              </a: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4E84827-C795-47CD-8C4A-687720C29E9C}"/>
              </a:ext>
            </a:extLst>
          </p:cNvPr>
          <p:cNvSpPr/>
          <p:nvPr/>
        </p:nvSpPr>
        <p:spPr>
          <a:xfrm>
            <a:off x="477758" y="267485"/>
            <a:ext cx="10596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630" marR="328295" indent="48768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6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КОМПЛЕКС</a:t>
            </a:r>
            <a:r>
              <a:rPr lang="ru-RU" sz="2400" b="1" spc="-2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spc="-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ОСНОВНЫХ </a:t>
            </a:r>
            <a:r>
              <a:rPr lang="ru-RU" sz="2400" b="1" spc="-118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ХАРАКТЕРИСТИК</a:t>
            </a:r>
            <a:r>
              <a:rPr lang="ru-RU" sz="2400" b="1" spc="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spc="-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AA13423-B592-45E5-9725-3DFD17090A98}"/>
              </a:ext>
            </a:extLst>
          </p:cNvPr>
          <p:cNvSpPr/>
          <p:nvPr/>
        </p:nvSpPr>
        <p:spPr>
          <a:xfrm>
            <a:off x="685800" y="1127760"/>
            <a:ext cx="108204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Пояснительная записка программы включает в себя: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/>
              <a:t>✓	направленность 	дополнительной 	общеобразовательной </a:t>
            </a:r>
          </a:p>
          <a:p>
            <a:r>
              <a:rPr lang="ru-RU" sz="2000" dirty="0"/>
              <a:t>программы; </a:t>
            </a:r>
          </a:p>
          <a:p>
            <a:r>
              <a:rPr lang="ru-RU" sz="2000" dirty="0"/>
              <a:t>✓	актуальность, новизну, педагогическую целесообразность; </a:t>
            </a:r>
          </a:p>
          <a:p>
            <a:r>
              <a:rPr lang="ru-RU" sz="2000" dirty="0"/>
              <a:t>✓	отличительные 	особенности 	данной дополнительной </a:t>
            </a:r>
          </a:p>
          <a:p>
            <a:r>
              <a:rPr lang="ru-RU" sz="2000" dirty="0"/>
              <a:t>общеобразовательной программы от уже существующих программ; </a:t>
            </a:r>
          </a:p>
          <a:p>
            <a:r>
              <a:rPr lang="ru-RU" sz="2000" dirty="0"/>
              <a:t>✓	адресат программы - примерный портрет учащегося, для </a:t>
            </a:r>
          </a:p>
          <a:p>
            <a:r>
              <a:rPr lang="ru-RU" sz="2000" dirty="0"/>
              <a:t>которого будет актуальным обучение по данной программе; </a:t>
            </a:r>
          </a:p>
          <a:p>
            <a:r>
              <a:rPr lang="ru-RU" sz="2000" dirty="0"/>
              <a:t>✓	уровень программы, объем и сроки реализации дополнительной общеобразовательной программы: объем программы - общее количество учебных часов, запланированных на весь период обучения, необходимых для освоения программы; срок освоения программы - определяется содержанием программы и должен обеспечить возможность достижения планируемых результатов, заявленных в программе; характеризуют продолжительность программы - количество недель, месяцев, лет, необходимых для ее освоения; </a:t>
            </a:r>
          </a:p>
          <a:p>
            <a:r>
              <a:rPr lang="ru-RU" sz="2000" dirty="0"/>
              <a:t>✓	формы обучения; </a:t>
            </a:r>
          </a:p>
          <a:p>
            <a:r>
              <a:rPr lang="ru-RU" sz="2000" dirty="0"/>
              <a:t>✓	режим занятий; </a:t>
            </a:r>
          </a:p>
          <a:p>
            <a:r>
              <a:rPr lang="ru-RU" sz="2000" dirty="0"/>
              <a:t>✓	особенности организации образовательного процесса. </a:t>
            </a:r>
          </a:p>
        </p:txBody>
      </p:sp>
      <p:sp>
        <p:nvSpPr>
          <p:cNvPr id="12" name="Шестиугольник 11"/>
          <p:cNvSpPr/>
          <p:nvPr/>
        </p:nvSpPr>
        <p:spPr>
          <a:xfrm>
            <a:off x="243840" y="137160"/>
            <a:ext cx="914400" cy="746760"/>
          </a:xfrm>
          <a:prstGeom prst="hexagon">
            <a:avLst>
              <a:gd name="adj" fmla="val 35204"/>
              <a:gd name="vf" fmla="val 11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8566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8BB9922-648D-4D0B-8FC6-7BF201EF38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1625" b="21036"/>
          <a:stretch>
            <a:fillRect/>
          </a:stretch>
        </p:blipFill>
        <p:spPr>
          <a:xfrm>
            <a:off x="0" y="-1"/>
            <a:ext cx="12192000" cy="1006964"/>
          </a:xfrm>
          <a:prstGeom prst="rect">
            <a:avLst/>
          </a:prstGeom>
        </p:spPr>
      </p:pic>
      <p:grpSp>
        <p:nvGrpSpPr>
          <p:cNvPr id="2" name="Группа 18">
            <a:extLst>
              <a:ext uri="{FF2B5EF4-FFF2-40B4-BE49-F238E27FC236}">
                <a16:creationId xmlns:a16="http://schemas.microsoft.com/office/drawing/2014/main" id="{85486403-553D-458C-8379-7360716C21CF}"/>
              </a:ext>
            </a:extLst>
          </p:cNvPr>
          <p:cNvGrpSpPr/>
          <p:nvPr/>
        </p:nvGrpSpPr>
        <p:grpSpPr>
          <a:xfrm>
            <a:off x="0" y="6520273"/>
            <a:ext cx="12192000" cy="337727"/>
            <a:chOff x="0" y="6548682"/>
            <a:chExt cx="12192000" cy="32237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E03AC28-10D1-498F-AD4B-2D51DE1CAAB4}"/>
                </a:ext>
              </a:extLst>
            </p:cNvPr>
            <p:cNvSpPr/>
            <p:nvPr/>
          </p:nvSpPr>
          <p:spPr>
            <a:xfrm>
              <a:off x="0" y="6588425"/>
              <a:ext cx="12192000" cy="282633"/>
            </a:xfrm>
            <a:prstGeom prst="rect">
              <a:avLst/>
            </a:prstGeom>
            <a:solidFill>
              <a:srgbClr val="2973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Прямоугольник 11">
              <a:extLst>
                <a:ext uri="{FF2B5EF4-FFF2-40B4-BE49-F238E27FC236}">
                  <a16:creationId xmlns:a16="http://schemas.microsoft.com/office/drawing/2014/main" id="{09C1C666-6ADC-408D-8799-2186B26E3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18" y="6548682"/>
              <a:ext cx="11782697" cy="30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500" spc="1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РЕГИОНАЛЬНЫЙ МОДЕЛЬНЫЙ ЦЕНТР ДОПОЛНИТЕЛЬНОГО ОБРАЗОВАНИЯ ДЕТЕЙ КРАСНОДАРСКОГО КРАЯ</a:t>
              </a: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4E84827-C795-47CD-8C4A-687720C29E9C}"/>
              </a:ext>
            </a:extLst>
          </p:cNvPr>
          <p:cNvSpPr/>
          <p:nvPr/>
        </p:nvSpPr>
        <p:spPr>
          <a:xfrm>
            <a:off x="477758" y="267485"/>
            <a:ext cx="10596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630" marR="328295" indent="48768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6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ЦЕЛИ И ЗАДАЧИ ПРОГРАММЫ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521335" y="1005840"/>
            <a:ext cx="4406900" cy="6953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Цель</a:t>
            </a:r>
            <a:r>
              <a:rPr kumimoji="0" lang="ru-RU" sz="4400" b="1" i="0" u="none" strike="noStrike" kern="1200" cap="none" spc="-8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-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389941" y="1823084"/>
            <a:ext cx="5233620" cy="370819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760"/>
              </a:spcBef>
            </a:pPr>
            <a:r>
              <a:rPr sz="2200" dirty="0">
                <a:latin typeface="Arial" pitchFamily="34" charset="0"/>
                <a:cs typeface="Arial" pitchFamily="34" charset="0"/>
              </a:rPr>
              <a:t>-</a:t>
            </a:r>
            <a:r>
              <a:rPr sz="2200" spc="5" dirty="0"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>
                <a:latin typeface="Arial" pitchFamily="34" charset="0"/>
                <a:cs typeface="Arial" pitchFamily="34" charset="0"/>
              </a:rPr>
              <a:t>это</a:t>
            </a:r>
            <a:r>
              <a:rPr sz="2200" spc="650" dirty="0"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latin typeface="Arial" pitchFamily="34" charset="0"/>
                <a:cs typeface="Arial" pitchFamily="34" charset="0"/>
              </a:rPr>
              <a:t>обобщенный</a:t>
            </a:r>
            <a:r>
              <a:rPr sz="2200" dirty="0"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latin typeface="Arial" pitchFamily="34" charset="0"/>
                <a:cs typeface="Arial" pitchFamily="34" charset="0"/>
              </a:rPr>
              <a:t>планируемый</a:t>
            </a:r>
            <a:r>
              <a:rPr sz="22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200" spc="-30" dirty="0">
                <a:latin typeface="Arial" pitchFamily="34" charset="0"/>
                <a:cs typeface="Arial" pitchFamily="34" charset="0"/>
              </a:rPr>
              <a:t>результат </a:t>
            </a:r>
            <a:r>
              <a:rPr sz="2200" spc="-25" dirty="0"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>
                <a:latin typeface="Arial" pitchFamily="34" charset="0"/>
                <a:cs typeface="Arial" pitchFamily="34" charset="0"/>
              </a:rPr>
              <a:t>образовательного</a:t>
            </a:r>
            <a:r>
              <a:rPr sz="2200" spc="-10" dirty="0">
                <a:latin typeface="Arial" pitchFamily="34" charset="0"/>
                <a:cs typeface="Arial" pitchFamily="34" charset="0"/>
              </a:rPr>
              <a:t> </a:t>
            </a:r>
            <a:r>
              <a:rPr sz="2200" spc="5" dirty="0">
                <a:latin typeface="Arial" pitchFamily="34" charset="0"/>
                <a:cs typeface="Arial" pitchFamily="34" charset="0"/>
              </a:rPr>
              <a:t>процесса,</a:t>
            </a:r>
            <a:r>
              <a:rPr sz="2200" spc="10" dirty="0"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latin typeface="Arial" pitchFamily="34" charset="0"/>
                <a:cs typeface="Arial" pitchFamily="34" charset="0"/>
              </a:rPr>
              <a:t>на</a:t>
            </a:r>
            <a:r>
              <a:rPr sz="2200" dirty="0">
                <a:latin typeface="Arial" pitchFamily="34" charset="0"/>
                <a:cs typeface="Arial" pitchFamily="34" charset="0"/>
              </a:rPr>
              <a:t> </a:t>
            </a:r>
            <a:r>
              <a:rPr sz="2200" spc="-35" dirty="0">
                <a:latin typeface="Arial" pitchFamily="34" charset="0"/>
                <a:cs typeface="Arial" pitchFamily="34" charset="0"/>
              </a:rPr>
              <a:t>который</a:t>
            </a:r>
            <a:r>
              <a:rPr sz="2200" spc="-30" dirty="0"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latin typeface="Arial" pitchFamily="34" charset="0"/>
                <a:cs typeface="Arial" pitchFamily="34" charset="0"/>
              </a:rPr>
              <a:t>направлено </a:t>
            </a:r>
            <a:r>
              <a:rPr sz="22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>
                <a:latin typeface="Arial" pitchFamily="34" charset="0"/>
                <a:cs typeface="Arial" pitchFamily="34" charset="0"/>
              </a:rPr>
              <a:t>обучение</a:t>
            </a:r>
            <a:r>
              <a:rPr sz="2200" spc="650" dirty="0"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latin typeface="Arial" pitchFamily="34" charset="0"/>
                <a:cs typeface="Arial" pitchFamily="34" charset="0"/>
              </a:rPr>
              <a:t>по</a:t>
            </a:r>
            <a:r>
              <a:rPr sz="2200" dirty="0">
                <a:latin typeface="Arial" pitchFamily="34" charset="0"/>
                <a:cs typeface="Arial" pitchFamily="34" charset="0"/>
              </a:rPr>
              <a:t> программе;</a:t>
            </a:r>
            <a:r>
              <a:rPr sz="2200" spc="5" dirty="0">
                <a:latin typeface="Arial" pitchFamily="34" charset="0"/>
                <a:cs typeface="Arial" pitchFamily="34" charset="0"/>
              </a:rPr>
              <a:t> </a:t>
            </a:r>
            <a:r>
              <a:rPr sz="2200" spc="-20" dirty="0">
                <a:latin typeface="Arial" pitchFamily="34" charset="0"/>
                <a:cs typeface="Arial" pitchFamily="34" charset="0"/>
              </a:rPr>
              <a:t>формулируется</a:t>
            </a:r>
            <a:r>
              <a:rPr sz="2200" spc="-15" dirty="0">
                <a:latin typeface="Arial" pitchFamily="34" charset="0"/>
                <a:cs typeface="Arial" pitchFamily="34" charset="0"/>
              </a:rPr>
              <a:t> </a:t>
            </a:r>
            <a:r>
              <a:rPr sz="2200" spc="5" dirty="0">
                <a:latin typeface="Arial" pitchFamily="34" charset="0"/>
                <a:cs typeface="Arial" pitchFamily="34" charset="0"/>
              </a:rPr>
              <a:t>с</a:t>
            </a:r>
            <a:r>
              <a:rPr sz="2200" spc="10" dirty="0"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>
                <a:latin typeface="Arial" pitchFamily="34" charset="0"/>
                <a:cs typeface="Arial" pitchFamily="34" charset="0"/>
              </a:rPr>
              <a:t>учетом </a:t>
            </a:r>
            <a:r>
              <a:rPr sz="2200" spc="-660" dirty="0"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latin typeface="Arial" pitchFamily="34" charset="0"/>
                <a:cs typeface="Arial" pitchFamily="34" charset="0"/>
              </a:rPr>
              <a:t>содержания</a:t>
            </a:r>
            <a:r>
              <a:rPr sz="22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200" dirty="0">
                <a:latin typeface="Arial" pitchFamily="34" charset="0"/>
                <a:cs typeface="Arial" pitchFamily="34" charset="0"/>
              </a:rPr>
              <a:t>программы.</a:t>
            </a:r>
            <a:r>
              <a:rPr sz="2200" spc="5" dirty="0">
                <a:latin typeface="Arial" pitchFamily="34" charset="0"/>
                <a:cs typeface="Arial" pitchFamily="34" charset="0"/>
              </a:rPr>
              <a:t> </a:t>
            </a:r>
            <a:r>
              <a:rPr sz="2200" spc="10" dirty="0">
                <a:latin typeface="Arial" pitchFamily="34" charset="0"/>
                <a:cs typeface="Arial" pitchFamily="34" charset="0"/>
              </a:rPr>
              <a:t>При</a:t>
            </a:r>
            <a:r>
              <a:rPr sz="2200" spc="700" dirty="0"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latin typeface="Arial" pitchFamily="34" charset="0"/>
                <a:cs typeface="Arial" pitchFamily="34" charset="0"/>
              </a:rPr>
              <a:t>характеристике</a:t>
            </a:r>
            <a:r>
              <a:rPr sz="2200" spc="-5" dirty="0">
                <a:latin typeface="Arial" pitchFamily="34" charset="0"/>
                <a:cs typeface="Arial" pitchFamily="34" charset="0"/>
              </a:rPr>
              <a:t> цели </a:t>
            </a:r>
            <a:r>
              <a:rPr sz="2200" spc="-660" dirty="0"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latin typeface="Arial" pitchFamily="34" charset="0"/>
                <a:cs typeface="Arial" pitchFamily="34" charset="0"/>
              </a:rPr>
              <a:t>следует</a:t>
            </a:r>
            <a:r>
              <a:rPr sz="22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>
                <a:latin typeface="Arial" pitchFamily="34" charset="0"/>
                <a:cs typeface="Arial" pitchFamily="34" charset="0"/>
              </a:rPr>
              <a:t>избегать</a:t>
            </a:r>
            <a:r>
              <a:rPr sz="2200" spc="-10" dirty="0">
                <a:latin typeface="Arial" pitchFamily="34" charset="0"/>
                <a:cs typeface="Arial" pitchFamily="34" charset="0"/>
              </a:rPr>
              <a:t> </a:t>
            </a:r>
            <a:r>
              <a:rPr sz="2200" dirty="0">
                <a:latin typeface="Arial" pitchFamily="34" charset="0"/>
                <a:cs typeface="Arial" pitchFamily="34" charset="0"/>
              </a:rPr>
              <a:t>общих</a:t>
            </a:r>
            <a:r>
              <a:rPr sz="2200" spc="5" dirty="0"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latin typeface="Arial" pitchFamily="34" charset="0"/>
                <a:cs typeface="Arial" pitchFamily="34" charset="0"/>
              </a:rPr>
              <a:t>абстрактных</a:t>
            </a:r>
            <a:r>
              <a:rPr sz="2200" dirty="0"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>
                <a:latin typeface="Arial" pitchFamily="34" charset="0"/>
                <a:cs typeface="Arial" pitchFamily="34" charset="0"/>
              </a:rPr>
              <a:t>формулировок. </a:t>
            </a:r>
            <a:r>
              <a:rPr sz="2200" spc="-660" dirty="0">
                <a:latin typeface="Arial" pitchFamily="34" charset="0"/>
                <a:cs typeface="Arial" pitchFamily="34" charset="0"/>
              </a:rPr>
              <a:t> </a:t>
            </a:r>
            <a:r>
              <a:rPr sz="2200" dirty="0">
                <a:latin typeface="Arial" pitchFamily="34" charset="0"/>
                <a:cs typeface="Arial" pitchFamily="34" charset="0"/>
              </a:rPr>
              <a:t>Цель</a:t>
            </a:r>
            <a:r>
              <a:rPr sz="2200" spc="-20" dirty="0"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latin typeface="Arial" pitchFamily="34" charset="0"/>
                <a:cs typeface="Arial" pitchFamily="34" charset="0"/>
              </a:rPr>
              <a:t>формулируется</a:t>
            </a:r>
            <a:r>
              <a:rPr sz="2200" spc="-75" dirty="0">
                <a:latin typeface="Arial" pitchFamily="34" charset="0"/>
                <a:cs typeface="Arial" pitchFamily="34" charset="0"/>
              </a:rPr>
              <a:t> </a:t>
            </a:r>
            <a:r>
              <a:rPr sz="2200" dirty="0">
                <a:latin typeface="Arial" pitchFamily="34" charset="0"/>
                <a:cs typeface="Arial" pitchFamily="34" charset="0"/>
              </a:rPr>
              <a:t>для</a:t>
            </a:r>
            <a:r>
              <a:rPr sz="2200" spc="-15" dirty="0">
                <a:latin typeface="Arial" pitchFamily="34" charset="0"/>
                <a:cs typeface="Arial" pitchFamily="34" charset="0"/>
              </a:rPr>
              <a:t> полного </a:t>
            </a:r>
            <a:r>
              <a:rPr sz="2200" dirty="0">
                <a:latin typeface="Arial" pitchFamily="34" charset="0"/>
                <a:cs typeface="Arial" pitchFamily="34" charset="0"/>
              </a:rPr>
              <a:t>курса</a:t>
            </a:r>
            <a:r>
              <a:rPr sz="2200" spc="-30" dirty="0">
                <a:latin typeface="Arial" pitchFamily="34" charset="0"/>
                <a:cs typeface="Arial" pitchFamily="34" charset="0"/>
              </a:rPr>
              <a:t> </a:t>
            </a:r>
            <a:r>
              <a:rPr sz="2200" spc="5" dirty="0">
                <a:latin typeface="Arial" pitchFamily="34" charset="0"/>
                <a:cs typeface="Arial" pitchFamily="34" charset="0"/>
              </a:rPr>
              <a:t>программы.</a:t>
            </a:r>
            <a:endParaRPr sz="2200" dirty="0">
              <a:latin typeface="Arial" pitchFamily="34" charset="0"/>
              <a:cs typeface="Arial" pitchFamily="34" charset="0"/>
            </a:endParaRPr>
          </a:p>
          <a:p>
            <a:pPr marL="12700" marR="5080" indent="533400" algn="just">
              <a:lnSpc>
                <a:spcPct val="80000"/>
              </a:lnSpc>
              <a:spcBef>
                <a:spcPts val="650"/>
              </a:spcBef>
            </a:pPr>
            <a:r>
              <a:rPr sz="2200" dirty="0">
                <a:latin typeface="Arial" pitchFamily="34" charset="0"/>
                <a:cs typeface="Arial" pitchFamily="34" charset="0"/>
              </a:rPr>
              <a:t>Цель </a:t>
            </a:r>
            <a:r>
              <a:rPr sz="2200" spc="-10" dirty="0">
                <a:latin typeface="Arial" pitchFamily="34" charset="0"/>
                <a:cs typeface="Arial" pitchFamily="34" charset="0"/>
              </a:rPr>
              <a:t>должна </a:t>
            </a:r>
            <a:r>
              <a:rPr sz="2200" dirty="0">
                <a:latin typeface="Arial" pitchFamily="34" charset="0"/>
                <a:cs typeface="Arial" pitchFamily="34" charset="0"/>
              </a:rPr>
              <a:t>быть </a:t>
            </a:r>
            <a:r>
              <a:rPr sz="2200" spc="-10" dirty="0">
                <a:latin typeface="Arial" pitchFamily="34" charset="0"/>
                <a:cs typeface="Arial" pitchFamily="34" charset="0"/>
              </a:rPr>
              <a:t>связана </a:t>
            </a:r>
            <a:r>
              <a:rPr sz="2200" spc="5" dirty="0">
                <a:latin typeface="Arial" pitchFamily="34" charset="0"/>
                <a:cs typeface="Arial" pitchFamily="34" charset="0"/>
              </a:rPr>
              <a:t>с </a:t>
            </a:r>
            <a:r>
              <a:rPr sz="2200" spc="-5" dirty="0">
                <a:latin typeface="Arial" pitchFamily="34" charset="0"/>
                <a:cs typeface="Arial" pitchFamily="34" charset="0"/>
              </a:rPr>
              <a:t>названием программы, </a:t>
            </a:r>
            <a:r>
              <a:rPr sz="2200" spc="-660" dirty="0"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latin typeface="Arial" pitchFamily="34" charset="0"/>
                <a:cs typeface="Arial" pitchFamily="34" charset="0"/>
              </a:rPr>
              <a:t>отражать</a:t>
            </a:r>
            <a:r>
              <a:rPr sz="22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200" dirty="0">
                <a:latin typeface="Arial" pitchFamily="34" charset="0"/>
                <a:cs typeface="Arial" pitchFamily="34" charset="0"/>
              </a:rPr>
              <a:t>ее</a:t>
            </a:r>
            <a:r>
              <a:rPr sz="2200" spc="5" dirty="0">
                <a:latin typeface="Arial" pitchFamily="34" charset="0"/>
                <a:cs typeface="Arial" pitchFamily="34" charset="0"/>
              </a:rPr>
              <a:t> </a:t>
            </a:r>
            <a:r>
              <a:rPr sz="2200" spc="10" dirty="0">
                <a:latin typeface="Arial" pitchFamily="34" charset="0"/>
                <a:cs typeface="Arial" pitchFamily="34" charset="0"/>
              </a:rPr>
              <a:t>основную</a:t>
            </a:r>
            <a:r>
              <a:rPr sz="2200" spc="15" dirty="0"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latin typeface="Arial" pitchFamily="34" charset="0"/>
                <a:cs typeface="Arial" pitchFamily="34" charset="0"/>
              </a:rPr>
              <a:t>направленность</a:t>
            </a:r>
            <a:r>
              <a:rPr sz="2200" dirty="0">
                <a:latin typeface="Arial" pitchFamily="34" charset="0"/>
                <a:cs typeface="Arial" pitchFamily="34" charset="0"/>
              </a:rPr>
              <a:t> </a:t>
            </a:r>
            <a:r>
              <a:rPr sz="2200" spc="5" dirty="0">
                <a:latin typeface="Arial" pitchFamily="34" charset="0"/>
                <a:cs typeface="Arial" pitchFamily="34" charset="0"/>
              </a:rPr>
              <a:t>и</a:t>
            </a:r>
            <a:r>
              <a:rPr sz="2200" spc="10" dirty="0">
                <a:latin typeface="Arial" pitchFamily="34" charset="0"/>
                <a:cs typeface="Arial" pitchFamily="34" charset="0"/>
              </a:rPr>
              <a:t> </a:t>
            </a:r>
            <a:r>
              <a:rPr sz="2200" dirty="0">
                <a:latin typeface="Arial" pitchFamily="34" charset="0"/>
                <a:cs typeface="Arial" pitchFamily="34" charset="0"/>
              </a:rPr>
              <a:t>желаемый </a:t>
            </a:r>
            <a:r>
              <a:rPr sz="2200" spc="5" dirty="0">
                <a:latin typeface="Arial" pitchFamily="34" charset="0"/>
                <a:cs typeface="Arial" pitchFamily="34" charset="0"/>
              </a:rPr>
              <a:t> </a:t>
            </a:r>
            <a:r>
              <a:rPr sz="2200" spc="-25" dirty="0">
                <a:latin typeface="Arial" pitchFamily="34" charset="0"/>
                <a:cs typeface="Arial" pitchFamily="34" charset="0"/>
              </a:rPr>
              <a:t>конечный </a:t>
            </a:r>
            <a:r>
              <a:rPr sz="2200" spc="-50" dirty="0">
                <a:latin typeface="Arial" pitchFamily="34" charset="0"/>
                <a:cs typeface="Arial" pitchFamily="34" charset="0"/>
              </a:rPr>
              <a:t>результат. </a:t>
            </a:r>
            <a:endParaRPr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239485" y="5747385"/>
            <a:ext cx="5617030" cy="39882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"/>
              </a:spcBef>
              <a:tabLst>
                <a:tab pos="2582545" algn="l"/>
                <a:tab pos="3265804" algn="l"/>
                <a:tab pos="3975735" algn="l"/>
                <a:tab pos="4735195" algn="l"/>
              </a:tabLst>
            </a:pPr>
            <a:r>
              <a:rPr lang="ru-RU" sz="25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Пишется на каждый год обучения.</a:t>
            </a:r>
            <a:endParaRPr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3"/>
          <p:cNvSpPr txBox="1">
            <a:spLocks/>
          </p:cNvSpPr>
          <p:nvPr/>
        </p:nvSpPr>
        <p:spPr>
          <a:xfrm>
            <a:off x="6355080" y="1005840"/>
            <a:ext cx="2096643" cy="689291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-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</a:t>
            </a:r>
            <a:r>
              <a:rPr kumimoji="0" lang="ru-RU" sz="4400" b="1" i="0" u="none" strike="noStrike" kern="1200" cap="none" spc="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</a:t>
            </a:r>
            <a:r>
              <a:rPr kumimoji="0" lang="ru-RU" sz="4400" b="1" i="0" u="none" strike="noStrike" kern="1200" cap="none" spc="-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</a:t>
            </a:r>
            <a:r>
              <a:rPr kumimoji="0" lang="ru-RU" sz="4400" b="1" i="0" u="none" strike="noStrike" kern="1200" cap="none" spc="-15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</a:t>
            </a:r>
            <a:r>
              <a:rPr kumimoji="0" lang="ru-RU" sz="4400" b="1" i="0" u="none" strike="noStrike" kern="1200" cap="none" spc="-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096000" y="1752600"/>
            <a:ext cx="5897880" cy="46858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 pitchFamily="34" charset="0"/>
                <a:cs typeface="Arial" pitchFamily="34" charset="0"/>
              </a:rPr>
              <a:t>-</a:t>
            </a:r>
            <a:r>
              <a:rPr sz="2000" spc="5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latin typeface="Arial" pitchFamily="34" charset="0"/>
                <a:cs typeface="Arial" pitchFamily="34" charset="0"/>
              </a:rPr>
              <a:t>это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latin typeface="Arial" pitchFamily="34" charset="0"/>
                <a:cs typeface="Arial" pitchFamily="34" charset="0"/>
              </a:rPr>
              <a:t>конкретные</a:t>
            </a:r>
            <a:r>
              <a:rPr sz="2000" spc="-10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35" dirty="0">
                <a:latin typeface="Arial" pitchFamily="34" charset="0"/>
                <a:cs typeface="Arial" pitchFamily="34" charset="0"/>
              </a:rPr>
              <a:t>результаты</a:t>
            </a:r>
            <a:r>
              <a:rPr sz="2000" spc="-30" dirty="0">
                <a:latin typeface="Arial" pitchFamily="34" charset="0"/>
                <a:cs typeface="Arial" pitchFamily="34" charset="0"/>
              </a:rPr>
              <a:t> </a:t>
            </a:r>
            <a:r>
              <a:rPr sz="2000" spc="5" dirty="0">
                <a:latin typeface="Arial" pitchFamily="34" charset="0"/>
                <a:cs typeface="Arial" pitchFamily="34" charset="0"/>
              </a:rPr>
              <a:t>реализации 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программы;</a:t>
            </a:r>
            <a:r>
              <a:rPr sz="2000" spc="590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должны </a:t>
            </a:r>
            <a:r>
              <a:rPr sz="2000" dirty="0">
                <a:latin typeface="Arial" pitchFamily="34" charset="0"/>
                <a:cs typeface="Arial" pitchFamily="34" charset="0"/>
              </a:rPr>
              <a:t> быть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технологичны, </a:t>
            </a:r>
            <a:r>
              <a:rPr sz="2000" spc="5" dirty="0">
                <a:latin typeface="Arial" pitchFamily="34" charset="0"/>
                <a:cs typeface="Arial" pitchFamily="34" charset="0"/>
              </a:rPr>
              <a:t>так </a:t>
            </a:r>
            <a:r>
              <a:rPr sz="2000" spc="-20" dirty="0">
                <a:latin typeface="Arial" pitchFamily="34" charset="0"/>
                <a:cs typeface="Arial" pitchFamily="34" charset="0"/>
              </a:rPr>
              <a:t>как </a:t>
            </a:r>
            <a:r>
              <a:rPr sz="2000" spc="-15" dirty="0">
                <a:latin typeface="Arial" pitchFamily="34" charset="0"/>
                <a:cs typeface="Arial" pitchFamily="34" charset="0"/>
              </a:rPr>
              <a:t>конкретизируют </a:t>
            </a:r>
            <a:r>
              <a:rPr sz="2000" spc="5" dirty="0">
                <a:latin typeface="Arial" pitchFamily="34" charset="0"/>
                <a:cs typeface="Arial" pitchFamily="34" charset="0"/>
              </a:rPr>
              <a:t>процесс </a:t>
            </a:r>
            <a:r>
              <a:rPr sz="2000" dirty="0">
                <a:latin typeface="Arial" pitchFamily="34" charset="0"/>
                <a:cs typeface="Arial" pitchFamily="34" charset="0"/>
              </a:rPr>
              <a:t>достижения </a:t>
            </a:r>
            <a:r>
              <a:rPr sz="2000" spc="5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30" dirty="0">
                <a:latin typeface="Arial" pitchFamily="34" charset="0"/>
                <a:cs typeface="Arial" pitchFamily="34" charset="0"/>
              </a:rPr>
              <a:t>результатов,</a:t>
            </a:r>
            <a:r>
              <a:rPr sz="2000" spc="-25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заявленных</a:t>
            </a:r>
            <a:r>
              <a:rPr sz="2000" dirty="0">
                <a:latin typeface="Arial" pitchFamily="34" charset="0"/>
                <a:cs typeface="Arial" pitchFamily="34" charset="0"/>
              </a:rPr>
              <a:t> в</a:t>
            </a:r>
            <a:r>
              <a:rPr sz="2000" spc="5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цели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программы: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20" dirty="0">
                <a:latin typeface="Arial" pitchFamily="34" charset="0"/>
                <a:cs typeface="Arial" pitchFamily="34" charset="0"/>
              </a:rPr>
              <a:t>научить,</a:t>
            </a:r>
            <a:r>
              <a:rPr sz="2000" spc="-15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latin typeface="Arial" pitchFamily="34" charset="0"/>
                <a:cs typeface="Arial" pitchFamily="34" charset="0"/>
              </a:rPr>
              <a:t>привить, </a:t>
            </a:r>
            <a:r>
              <a:rPr sz="2000" spc="5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развить,</a:t>
            </a:r>
            <a:r>
              <a:rPr sz="2000" spc="-20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latin typeface="Arial" pitchFamily="34" charset="0"/>
                <a:cs typeface="Arial" pitchFamily="34" charset="0"/>
              </a:rPr>
              <a:t>сформировать,</a:t>
            </a:r>
            <a:r>
              <a:rPr sz="2000" spc="55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latin typeface="Arial" pitchFamily="34" charset="0"/>
                <a:cs typeface="Arial" pitchFamily="34" charset="0"/>
              </a:rPr>
              <a:t>воспитать.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Образовательные (предметные) </a:t>
            </a:r>
            <a:endParaRPr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ru-RU" sz="24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Личностные,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ru-RU" sz="24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Метапредметные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dirty="0">
              <a:latin typeface="Arial" pitchFamily="34" charset="0"/>
              <a:cs typeface="Arial" pitchFamily="34" charset="0"/>
            </a:endParaRPr>
          </a:p>
          <a:p>
            <a:pPr marL="12700" marR="8255" algn="just">
              <a:lnSpc>
                <a:spcPct val="100000"/>
              </a:lnSpc>
            </a:pPr>
            <a:r>
              <a:rPr i="1" spc="-20" dirty="0">
                <a:latin typeface="Arial" pitchFamily="34" charset="0"/>
                <a:cs typeface="Arial" pitchFamily="34" charset="0"/>
              </a:rPr>
              <a:t>Формулировка</a:t>
            </a:r>
            <a:r>
              <a:rPr i="1" spc="-15" dirty="0">
                <a:latin typeface="Arial" pitchFamily="34" charset="0"/>
                <a:cs typeface="Arial" pitchFamily="34" charset="0"/>
              </a:rPr>
              <a:t> задач</a:t>
            </a:r>
            <a:r>
              <a:rPr i="1" spc="-10" dirty="0">
                <a:latin typeface="Arial" pitchFamily="34" charset="0"/>
                <a:cs typeface="Arial" pitchFamily="34" charset="0"/>
              </a:rPr>
              <a:t> </a:t>
            </a:r>
            <a:r>
              <a:rPr i="1" spc="-30" dirty="0">
                <a:latin typeface="Arial" pitchFamily="34" charset="0"/>
                <a:cs typeface="Arial" pitchFamily="34" charset="0"/>
              </a:rPr>
              <a:t>может</a:t>
            </a:r>
            <a:r>
              <a:rPr i="1" spc="-25" dirty="0">
                <a:latin typeface="Arial" pitchFamily="34" charset="0"/>
                <a:cs typeface="Arial" pitchFamily="34" charset="0"/>
              </a:rPr>
              <a:t> </a:t>
            </a:r>
            <a:r>
              <a:rPr i="1" spc="-5" dirty="0">
                <a:latin typeface="Arial" pitchFamily="34" charset="0"/>
                <a:cs typeface="Arial" pitchFamily="34" charset="0"/>
              </a:rPr>
              <a:t>начинаться</a:t>
            </a:r>
            <a:r>
              <a:rPr i="1" dirty="0">
                <a:latin typeface="Arial" pitchFamily="34" charset="0"/>
                <a:cs typeface="Arial" pitchFamily="34" charset="0"/>
              </a:rPr>
              <a:t> </a:t>
            </a:r>
            <a:r>
              <a:rPr i="1" spc="-40" dirty="0">
                <a:latin typeface="Arial" pitchFamily="34" charset="0"/>
                <a:cs typeface="Arial" pitchFamily="34" charset="0"/>
              </a:rPr>
              <a:t>со</a:t>
            </a:r>
            <a:r>
              <a:rPr i="1" spc="-35" dirty="0">
                <a:latin typeface="Arial" pitchFamily="34" charset="0"/>
                <a:cs typeface="Arial" pitchFamily="34" charset="0"/>
              </a:rPr>
              <a:t> </a:t>
            </a:r>
            <a:r>
              <a:rPr i="1" spc="-5" dirty="0">
                <a:latin typeface="Arial" pitchFamily="34" charset="0"/>
                <a:cs typeface="Arial" pitchFamily="34" charset="0"/>
              </a:rPr>
              <a:t>слов:</a:t>
            </a:r>
            <a:r>
              <a:rPr i="1" dirty="0">
                <a:latin typeface="Arial" pitchFamily="34" charset="0"/>
                <a:cs typeface="Arial" pitchFamily="34" charset="0"/>
              </a:rPr>
              <a:t> </a:t>
            </a:r>
            <a:r>
              <a:rPr i="1" spc="-20" dirty="0">
                <a:latin typeface="Arial" pitchFamily="34" charset="0"/>
                <a:cs typeface="Arial" pitchFamily="34" charset="0"/>
              </a:rPr>
              <a:t>сформировать,</a:t>
            </a:r>
            <a:r>
              <a:rPr i="1" spc="-15" dirty="0">
                <a:latin typeface="Arial" pitchFamily="34" charset="0"/>
                <a:cs typeface="Arial" pitchFamily="34" charset="0"/>
              </a:rPr>
              <a:t> </a:t>
            </a:r>
            <a:r>
              <a:rPr i="1" spc="-10" dirty="0">
                <a:latin typeface="Arial" pitchFamily="34" charset="0"/>
                <a:cs typeface="Arial" pitchFamily="34" charset="0"/>
              </a:rPr>
              <a:t>развить, </a:t>
            </a:r>
            <a:r>
              <a:rPr i="1" spc="-5" dirty="0">
                <a:latin typeface="Arial" pitchFamily="34" charset="0"/>
                <a:cs typeface="Arial" pitchFamily="34" charset="0"/>
              </a:rPr>
              <a:t> </a:t>
            </a:r>
            <a:r>
              <a:rPr i="1" spc="-15" dirty="0">
                <a:latin typeface="Arial" pitchFamily="34" charset="0"/>
                <a:cs typeface="Arial" pitchFamily="34" charset="0"/>
              </a:rPr>
              <a:t>оказать,</a:t>
            </a:r>
            <a:r>
              <a:rPr i="1" spc="-10" dirty="0">
                <a:latin typeface="Arial" pitchFamily="34" charset="0"/>
                <a:cs typeface="Arial" pitchFamily="34" charset="0"/>
              </a:rPr>
              <a:t> </a:t>
            </a:r>
            <a:r>
              <a:rPr i="1" spc="-5" dirty="0">
                <a:latin typeface="Arial" pitchFamily="34" charset="0"/>
                <a:cs typeface="Arial" pitchFamily="34" charset="0"/>
              </a:rPr>
              <a:t>приобщить,</a:t>
            </a:r>
            <a:r>
              <a:rPr i="1" dirty="0">
                <a:latin typeface="Arial" pitchFamily="34" charset="0"/>
                <a:cs typeface="Arial" pitchFamily="34" charset="0"/>
              </a:rPr>
              <a:t> </a:t>
            </a:r>
            <a:r>
              <a:rPr i="1" spc="-20" dirty="0">
                <a:latin typeface="Arial" pitchFamily="34" charset="0"/>
                <a:cs typeface="Arial" pitchFamily="34" charset="0"/>
              </a:rPr>
              <a:t>познакомить,</a:t>
            </a:r>
            <a:r>
              <a:rPr i="1" spc="-15" dirty="0">
                <a:latin typeface="Arial" pitchFamily="34" charset="0"/>
                <a:cs typeface="Arial" pitchFamily="34" charset="0"/>
              </a:rPr>
              <a:t> </a:t>
            </a:r>
            <a:r>
              <a:rPr i="1" spc="-10" dirty="0">
                <a:latin typeface="Arial" pitchFamily="34" charset="0"/>
                <a:cs typeface="Arial" pitchFamily="34" charset="0"/>
              </a:rPr>
              <a:t>обучить,</a:t>
            </a:r>
            <a:r>
              <a:rPr i="1" spc="-5" dirty="0">
                <a:latin typeface="Arial" pitchFamily="34" charset="0"/>
                <a:cs typeface="Arial" pitchFamily="34" charset="0"/>
              </a:rPr>
              <a:t> </a:t>
            </a:r>
            <a:r>
              <a:rPr i="1" spc="-15" dirty="0">
                <a:latin typeface="Arial" pitchFamily="34" charset="0"/>
                <a:cs typeface="Arial" pitchFamily="34" charset="0"/>
              </a:rPr>
              <a:t>способствовать,</a:t>
            </a:r>
            <a:r>
              <a:rPr i="1" spc="-10" dirty="0">
                <a:latin typeface="Arial" pitchFamily="34" charset="0"/>
                <a:cs typeface="Arial" pitchFamily="34" charset="0"/>
              </a:rPr>
              <a:t> поддержать, </a:t>
            </a:r>
            <a:r>
              <a:rPr i="1" spc="-484" dirty="0">
                <a:latin typeface="Arial" pitchFamily="34" charset="0"/>
                <a:cs typeface="Arial" pitchFamily="34" charset="0"/>
              </a:rPr>
              <a:t> </a:t>
            </a:r>
            <a:r>
              <a:rPr i="1" spc="-5" dirty="0">
                <a:latin typeface="Arial" pitchFamily="34" charset="0"/>
                <a:cs typeface="Arial" pitchFamily="34" charset="0"/>
              </a:rPr>
              <a:t>воспитать,</a:t>
            </a:r>
            <a:r>
              <a:rPr i="1" dirty="0">
                <a:latin typeface="Arial" pitchFamily="34" charset="0"/>
                <a:cs typeface="Arial" pitchFamily="34" charset="0"/>
              </a:rPr>
              <a:t> расширить,</a:t>
            </a:r>
            <a:r>
              <a:rPr i="1" spc="-25" dirty="0">
                <a:latin typeface="Arial" pitchFamily="34" charset="0"/>
                <a:cs typeface="Arial" pitchFamily="34" charset="0"/>
              </a:rPr>
              <a:t> </a:t>
            </a:r>
            <a:r>
              <a:rPr i="1" spc="-15" dirty="0">
                <a:latin typeface="Arial" pitchFamily="34" charset="0"/>
                <a:cs typeface="Arial" pitchFamily="34" charset="0"/>
              </a:rPr>
              <a:t>углубить</a:t>
            </a:r>
            <a:r>
              <a:rPr i="1" spc="40" dirty="0">
                <a:latin typeface="Arial" pitchFamily="34" charset="0"/>
                <a:cs typeface="Arial" pitchFamily="34" charset="0"/>
              </a:rPr>
              <a:t> </a:t>
            </a:r>
            <a:r>
              <a:rPr i="1" spc="-5" dirty="0">
                <a:latin typeface="Arial" pitchFamily="34" charset="0"/>
                <a:cs typeface="Arial" pitchFamily="34" charset="0"/>
              </a:rPr>
              <a:t>и </a:t>
            </a:r>
            <a:r>
              <a:rPr i="1" dirty="0">
                <a:latin typeface="Arial" pitchFamily="34" charset="0"/>
                <a:cs typeface="Arial" pitchFamily="34" charset="0"/>
              </a:rPr>
              <a:t>др.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6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8BB9922-648D-4D0B-8FC6-7BF201EF38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1625" b="21036"/>
          <a:stretch>
            <a:fillRect/>
          </a:stretch>
        </p:blipFill>
        <p:spPr>
          <a:xfrm>
            <a:off x="0" y="-1"/>
            <a:ext cx="12192000" cy="1006964"/>
          </a:xfrm>
          <a:prstGeom prst="rect">
            <a:avLst/>
          </a:prstGeom>
        </p:spPr>
      </p:pic>
      <p:grpSp>
        <p:nvGrpSpPr>
          <p:cNvPr id="2" name="Группа 18">
            <a:extLst>
              <a:ext uri="{FF2B5EF4-FFF2-40B4-BE49-F238E27FC236}">
                <a16:creationId xmlns:a16="http://schemas.microsoft.com/office/drawing/2014/main" id="{85486403-553D-458C-8379-7360716C21CF}"/>
              </a:ext>
            </a:extLst>
          </p:cNvPr>
          <p:cNvGrpSpPr/>
          <p:nvPr/>
        </p:nvGrpSpPr>
        <p:grpSpPr>
          <a:xfrm>
            <a:off x="0" y="6520273"/>
            <a:ext cx="12192000" cy="337727"/>
            <a:chOff x="0" y="6548682"/>
            <a:chExt cx="12192000" cy="32237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E03AC28-10D1-498F-AD4B-2D51DE1CAAB4}"/>
                </a:ext>
              </a:extLst>
            </p:cNvPr>
            <p:cNvSpPr/>
            <p:nvPr/>
          </p:nvSpPr>
          <p:spPr>
            <a:xfrm>
              <a:off x="0" y="6588425"/>
              <a:ext cx="12192000" cy="282633"/>
            </a:xfrm>
            <a:prstGeom prst="rect">
              <a:avLst/>
            </a:prstGeom>
            <a:solidFill>
              <a:srgbClr val="2973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Прямоугольник 11">
              <a:extLst>
                <a:ext uri="{FF2B5EF4-FFF2-40B4-BE49-F238E27FC236}">
                  <a16:creationId xmlns:a16="http://schemas.microsoft.com/office/drawing/2014/main" id="{09C1C666-6ADC-408D-8799-2186B26E3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18" y="6548682"/>
              <a:ext cx="11782697" cy="30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500" spc="1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РЕГИОНАЛЬНЫЙ МОДЕЛЬНЫЙ ЦЕНТР ДОПОЛНИТЕЛЬНОГО ОБРАЗОВАНИЯ ДЕТЕЙ КРАСНОДАРСКОГО КРАЯ</a:t>
              </a: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4E84827-C795-47CD-8C4A-687720C29E9C}"/>
              </a:ext>
            </a:extLst>
          </p:cNvPr>
          <p:cNvSpPr/>
          <p:nvPr/>
        </p:nvSpPr>
        <p:spPr>
          <a:xfrm>
            <a:off x="477758" y="267485"/>
            <a:ext cx="10596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630" marR="328295" indent="48768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2400" b="1" spc="-8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ОБУЧЕНИЯ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object 7"/>
          <p:cNvGrpSpPr/>
          <p:nvPr/>
        </p:nvGrpSpPr>
        <p:grpSpPr>
          <a:xfrm>
            <a:off x="767905" y="2267521"/>
            <a:ext cx="2972128" cy="4127500"/>
            <a:chOff x="356425" y="2480881"/>
            <a:chExt cx="2384425" cy="4127500"/>
          </a:xfrm>
          <a:solidFill>
            <a:srgbClr val="0070C0"/>
          </a:solidFill>
        </p:grpSpPr>
        <p:sp>
          <p:nvSpPr>
            <p:cNvPr id="16" name="object 8"/>
            <p:cNvSpPr/>
            <p:nvPr/>
          </p:nvSpPr>
          <p:spPr>
            <a:xfrm>
              <a:off x="368808" y="2493264"/>
              <a:ext cx="2359660" cy="4102735"/>
            </a:xfrm>
            <a:custGeom>
              <a:avLst/>
              <a:gdLst/>
              <a:ahLst/>
              <a:cxnLst/>
              <a:rect l="l" t="t" r="r" b="b"/>
              <a:pathLst>
                <a:path w="2359660" h="4102734">
                  <a:moveTo>
                    <a:pt x="1965960" y="0"/>
                  </a:moveTo>
                  <a:lnTo>
                    <a:pt x="393204" y="0"/>
                  </a:lnTo>
                  <a:lnTo>
                    <a:pt x="343880" y="3063"/>
                  </a:lnTo>
                  <a:lnTo>
                    <a:pt x="296384" y="12007"/>
                  </a:lnTo>
                  <a:lnTo>
                    <a:pt x="251085" y="26464"/>
                  </a:lnTo>
                  <a:lnTo>
                    <a:pt x="208353" y="46065"/>
                  </a:lnTo>
                  <a:lnTo>
                    <a:pt x="168554" y="70442"/>
                  </a:lnTo>
                  <a:lnTo>
                    <a:pt x="132058" y="99227"/>
                  </a:lnTo>
                  <a:lnTo>
                    <a:pt x="99232" y="132051"/>
                  </a:lnTo>
                  <a:lnTo>
                    <a:pt x="70446" y="168545"/>
                  </a:lnTo>
                  <a:lnTo>
                    <a:pt x="46068" y="208343"/>
                  </a:lnTo>
                  <a:lnTo>
                    <a:pt x="26466" y="251075"/>
                  </a:lnTo>
                  <a:lnTo>
                    <a:pt x="12008" y="296372"/>
                  </a:lnTo>
                  <a:lnTo>
                    <a:pt x="3063" y="343867"/>
                  </a:lnTo>
                  <a:lnTo>
                    <a:pt x="0" y="393191"/>
                  </a:lnTo>
                  <a:lnTo>
                    <a:pt x="0" y="3709403"/>
                  </a:lnTo>
                  <a:lnTo>
                    <a:pt x="3063" y="3758725"/>
                  </a:lnTo>
                  <a:lnTo>
                    <a:pt x="12008" y="3806219"/>
                  </a:lnTo>
                  <a:lnTo>
                    <a:pt x="26466" y="3851516"/>
                  </a:lnTo>
                  <a:lnTo>
                    <a:pt x="46068" y="3894249"/>
                  </a:lnTo>
                  <a:lnTo>
                    <a:pt x="70446" y="3934048"/>
                  </a:lnTo>
                  <a:lnTo>
                    <a:pt x="99232" y="3970544"/>
                  </a:lnTo>
                  <a:lnTo>
                    <a:pt x="132058" y="4003370"/>
                  </a:lnTo>
                  <a:lnTo>
                    <a:pt x="168554" y="4032157"/>
                  </a:lnTo>
                  <a:lnTo>
                    <a:pt x="208353" y="4056537"/>
                  </a:lnTo>
                  <a:lnTo>
                    <a:pt x="251085" y="4076140"/>
                  </a:lnTo>
                  <a:lnTo>
                    <a:pt x="296384" y="4090598"/>
                  </a:lnTo>
                  <a:lnTo>
                    <a:pt x="343880" y="4099544"/>
                  </a:lnTo>
                  <a:lnTo>
                    <a:pt x="393204" y="4102608"/>
                  </a:lnTo>
                  <a:lnTo>
                    <a:pt x="1965960" y="4102608"/>
                  </a:lnTo>
                  <a:lnTo>
                    <a:pt x="2015284" y="4099544"/>
                  </a:lnTo>
                  <a:lnTo>
                    <a:pt x="2062779" y="4090598"/>
                  </a:lnTo>
                  <a:lnTo>
                    <a:pt x="2108076" y="4076140"/>
                  </a:lnTo>
                  <a:lnTo>
                    <a:pt x="2150808" y="4056537"/>
                  </a:lnTo>
                  <a:lnTo>
                    <a:pt x="2190606" y="4032157"/>
                  </a:lnTo>
                  <a:lnTo>
                    <a:pt x="2227100" y="4003370"/>
                  </a:lnTo>
                  <a:lnTo>
                    <a:pt x="2259924" y="3970544"/>
                  </a:lnTo>
                  <a:lnTo>
                    <a:pt x="2288709" y="3934048"/>
                  </a:lnTo>
                  <a:lnTo>
                    <a:pt x="2313086" y="3894249"/>
                  </a:lnTo>
                  <a:lnTo>
                    <a:pt x="2332687" y="3851516"/>
                  </a:lnTo>
                  <a:lnTo>
                    <a:pt x="2347144" y="3806219"/>
                  </a:lnTo>
                  <a:lnTo>
                    <a:pt x="2356088" y="3758725"/>
                  </a:lnTo>
                  <a:lnTo>
                    <a:pt x="2359152" y="3709403"/>
                  </a:lnTo>
                  <a:lnTo>
                    <a:pt x="2359152" y="393191"/>
                  </a:lnTo>
                  <a:lnTo>
                    <a:pt x="2356088" y="343867"/>
                  </a:lnTo>
                  <a:lnTo>
                    <a:pt x="2347144" y="296372"/>
                  </a:lnTo>
                  <a:lnTo>
                    <a:pt x="2332687" y="251075"/>
                  </a:lnTo>
                  <a:lnTo>
                    <a:pt x="2313086" y="208343"/>
                  </a:lnTo>
                  <a:lnTo>
                    <a:pt x="2288709" y="168545"/>
                  </a:lnTo>
                  <a:lnTo>
                    <a:pt x="2259924" y="132051"/>
                  </a:lnTo>
                  <a:lnTo>
                    <a:pt x="2227100" y="99227"/>
                  </a:lnTo>
                  <a:lnTo>
                    <a:pt x="2190606" y="70442"/>
                  </a:lnTo>
                  <a:lnTo>
                    <a:pt x="2150808" y="46065"/>
                  </a:lnTo>
                  <a:lnTo>
                    <a:pt x="2108076" y="26464"/>
                  </a:lnTo>
                  <a:lnTo>
                    <a:pt x="2062779" y="12007"/>
                  </a:lnTo>
                  <a:lnTo>
                    <a:pt x="2015284" y="3063"/>
                  </a:lnTo>
                  <a:lnTo>
                    <a:pt x="19659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9"/>
            <p:cNvSpPr/>
            <p:nvPr/>
          </p:nvSpPr>
          <p:spPr>
            <a:xfrm>
              <a:off x="368808" y="2493264"/>
              <a:ext cx="2359660" cy="4102735"/>
            </a:xfrm>
            <a:custGeom>
              <a:avLst/>
              <a:gdLst/>
              <a:ahLst/>
              <a:cxnLst/>
              <a:rect l="l" t="t" r="r" b="b"/>
              <a:pathLst>
                <a:path w="2359660" h="4102734">
                  <a:moveTo>
                    <a:pt x="0" y="393191"/>
                  </a:moveTo>
                  <a:lnTo>
                    <a:pt x="3063" y="343867"/>
                  </a:lnTo>
                  <a:lnTo>
                    <a:pt x="12008" y="296372"/>
                  </a:lnTo>
                  <a:lnTo>
                    <a:pt x="26466" y="251075"/>
                  </a:lnTo>
                  <a:lnTo>
                    <a:pt x="46068" y="208343"/>
                  </a:lnTo>
                  <a:lnTo>
                    <a:pt x="70446" y="168545"/>
                  </a:lnTo>
                  <a:lnTo>
                    <a:pt x="99232" y="132051"/>
                  </a:lnTo>
                  <a:lnTo>
                    <a:pt x="132058" y="99227"/>
                  </a:lnTo>
                  <a:lnTo>
                    <a:pt x="168554" y="70442"/>
                  </a:lnTo>
                  <a:lnTo>
                    <a:pt x="208353" y="46065"/>
                  </a:lnTo>
                  <a:lnTo>
                    <a:pt x="251085" y="26464"/>
                  </a:lnTo>
                  <a:lnTo>
                    <a:pt x="296384" y="12007"/>
                  </a:lnTo>
                  <a:lnTo>
                    <a:pt x="343880" y="3063"/>
                  </a:lnTo>
                  <a:lnTo>
                    <a:pt x="393204" y="0"/>
                  </a:lnTo>
                  <a:lnTo>
                    <a:pt x="1965960" y="0"/>
                  </a:lnTo>
                  <a:lnTo>
                    <a:pt x="2015284" y="3063"/>
                  </a:lnTo>
                  <a:lnTo>
                    <a:pt x="2062779" y="12007"/>
                  </a:lnTo>
                  <a:lnTo>
                    <a:pt x="2108076" y="26464"/>
                  </a:lnTo>
                  <a:lnTo>
                    <a:pt x="2150808" y="46065"/>
                  </a:lnTo>
                  <a:lnTo>
                    <a:pt x="2190606" y="70442"/>
                  </a:lnTo>
                  <a:lnTo>
                    <a:pt x="2227100" y="99227"/>
                  </a:lnTo>
                  <a:lnTo>
                    <a:pt x="2259924" y="132051"/>
                  </a:lnTo>
                  <a:lnTo>
                    <a:pt x="2288709" y="168545"/>
                  </a:lnTo>
                  <a:lnTo>
                    <a:pt x="2313086" y="208343"/>
                  </a:lnTo>
                  <a:lnTo>
                    <a:pt x="2332687" y="251075"/>
                  </a:lnTo>
                  <a:lnTo>
                    <a:pt x="2347144" y="296372"/>
                  </a:lnTo>
                  <a:lnTo>
                    <a:pt x="2356088" y="343867"/>
                  </a:lnTo>
                  <a:lnTo>
                    <a:pt x="2359152" y="393191"/>
                  </a:lnTo>
                  <a:lnTo>
                    <a:pt x="2359152" y="3709403"/>
                  </a:lnTo>
                  <a:lnTo>
                    <a:pt x="2356088" y="3758725"/>
                  </a:lnTo>
                  <a:lnTo>
                    <a:pt x="2347144" y="3806219"/>
                  </a:lnTo>
                  <a:lnTo>
                    <a:pt x="2332687" y="3851516"/>
                  </a:lnTo>
                  <a:lnTo>
                    <a:pt x="2313086" y="3894249"/>
                  </a:lnTo>
                  <a:lnTo>
                    <a:pt x="2288709" y="3934048"/>
                  </a:lnTo>
                  <a:lnTo>
                    <a:pt x="2259924" y="3970544"/>
                  </a:lnTo>
                  <a:lnTo>
                    <a:pt x="2227100" y="4003370"/>
                  </a:lnTo>
                  <a:lnTo>
                    <a:pt x="2190606" y="4032157"/>
                  </a:lnTo>
                  <a:lnTo>
                    <a:pt x="2150808" y="4056537"/>
                  </a:lnTo>
                  <a:lnTo>
                    <a:pt x="2108076" y="4076140"/>
                  </a:lnTo>
                  <a:lnTo>
                    <a:pt x="2062779" y="4090598"/>
                  </a:lnTo>
                  <a:lnTo>
                    <a:pt x="2015284" y="4099544"/>
                  </a:lnTo>
                  <a:lnTo>
                    <a:pt x="1965960" y="4102608"/>
                  </a:lnTo>
                  <a:lnTo>
                    <a:pt x="393204" y="4102608"/>
                  </a:lnTo>
                  <a:lnTo>
                    <a:pt x="343880" y="4099544"/>
                  </a:lnTo>
                  <a:lnTo>
                    <a:pt x="296384" y="4090598"/>
                  </a:lnTo>
                  <a:lnTo>
                    <a:pt x="251085" y="4076140"/>
                  </a:lnTo>
                  <a:lnTo>
                    <a:pt x="208353" y="4056537"/>
                  </a:lnTo>
                  <a:lnTo>
                    <a:pt x="168554" y="4032157"/>
                  </a:lnTo>
                  <a:lnTo>
                    <a:pt x="132058" y="4003370"/>
                  </a:lnTo>
                  <a:lnTo>
                    <a:pt x="99232" y="3970544"/>
                  </a:lnTo>
                  <a:lnTo>
                    <a:pt x="70446" y="3934048"/>
                  </a:lnTo>
                  <a:lnTo>
                    <a:pt x="46068" y="3894249"/>
                  </a:lnTo>
                  <a:lnTo>
                    <a:pt x="26466" y="3851516"/>
                  </a:lnTo>
                  <a:lnTo>
                    <a:pt x="12008" y="3806219"/>
                  </a:lnTo>
                  <a:lnTo>
                    <a:pt x="3063" y="3758725"/>
                  </a:lnTo>
                  <a:lnTo>
                    <a:pt x="0" y="3709403"/>
                  </a:lnTo>
                  <a:lnTo>
                    <a:pt x="0" y="393191"/>
                  </a:lnTo>
                  <a:close/>
                </a:path>
              </a:pathLst>
            </a:custGeom>
            <a:grpFill/>
            <a:ln w="24384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0"/>
          <p:cNvSpPr txBox="1"/>
          <p:nvPr/>
        </p:nvSpPr>
        <p:spPr>
          <a:xfrm>
            <a:off x="1051560" y="2771901"/>
            <a:ext cx="2282011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1500" b="1" u="heavy" dirty="0">
                <a:solidFill>
                  <a:schemeClr val="bg1"/>
                </a:solidFill>
                <a:uFill>
                  <a:solidFill>
                    <a:srgbClr val="D99593"/>
                  </a:solidFill>
                </a:uFill>
                <a:latin typeface="Arial" pitchFamily="34" charset="0"/>
                <a:cs typeface="Arial" pitchFamily="34" charset="0"/>
              </a:rPr>
              <a:t>ПРЕДМЕТНЫЕ</a:t>
            </a:r>
            <a:endParaRPr lang="ru-RU" sz="1500" b="1" u="heavy" dirty="0">
              <a:solidFill>
                <a:schemeClr val="bg1"/>
              </a:solidFill>
              <a:uFill>
                <a:solidFill>
                  <a:srgbClr val="D99593"/>
                </a:solidFill>
              </a:uFill>
              <a:latin typeface="Arial" pitchFamily="34" charset="0"/>
              <a:cs typeface="Arial" pitchFamily="34" charset="0"/>
            </a:endParaRPr>
          </a:p>
          <a:p>
            <a:pPr marL="4445" algn="ctr">
              <a:lnSpc>
                <a:spcPct val="100000"/>
              </a:lnSpc>
              <a:spcBef>
                <a:spcPts val="100"/>
              </a:spcBef>
            </a:pPr>
            <a:endParaRPr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2700" marR="5080" indent="3175" algn="ctr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выражаются </a:t>
            </a:r>
            <a:r>
              <a:rPr sz="15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sz="1500" spc="1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усвоении </a:t>
            </a:r>
            <a:r>
              <a:rPr sz="1500" spc="1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учащимися </a:t>
            </a:r>
            <a:r>
              <a:rPr sz="1500" spc="1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конкретных </a:t>
            </a:r>
            <a:r>
              <a:rPr sz="1500" spc="1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элементов </a:t>
            </a:r>
            <a:r>
              <a:rPr sz="1500" spc="1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социального опыта, </a:t>
            </a:r>
            <a:r>
              <a:rPr sz="1500" spc="1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изучаемого</a:t>
            </a:r>
            <a:r>
              <a:rPr sz="1500" spc="-1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500" spc="-4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рамках </a:t>
            </a:r>
            <a:r>
              <a:rPr sz="1500" spc="-38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отдельных учебных </a:t>
            </a:r>
            <a:r>
              <a:rPr sz="1500" spc="1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предметов</a:t>
            </a:r>
            <a:endParaRPr sz="15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object 11"/>
          <p:cNvGrpSpPr/>
          <p:nvPr/>
        </p:nvGrpSpPr>
        <p:grpSpPr>
          <a:xfrm>
            <a:off x="4251960" y="2267521"/>
            <a:ext cx="3313967" cy="4127500"/>
            <a:chOff x="3334321" y="2480881"/>
            <a:chExt cx="2527300" cy="4127500"/>
          </a:xfrm>
          <a:solidFill>
            <a:srgbClr val="0070C0"/>
          </a:solidFill>
        </p:grpSpPr>
        <p:sp>
          <p:nvSpPr>
            <p:cNvPr id="20" name="object 12"/>
            <p:cNvSpPr/>
            <p:nvPr/>
          </p:nvSpPr>
          <p:spPr>
            <a:xfrm>
              <a:off x="3346704" y="2493264"/>
              <a:ext cx="2502535" cy="4102735"/>
            </a:xfrm>
            <a:custGeom>
              <a:avLst/>
              <a:gdLst/>
              <a:ahLst/>
              <a:cxnLst/>
              <a:rect l="l" t="t" r="r" b="b"/>
              <a:pathLst>
                <a:path w="2502535" h="4102734">
                  <a:moveTo>
                    <a:pt x="2085340" y="0"/>
                  </a:moveTo>
                  <a:lnTo>
                    <a:pt x="417068" y="0"/>
                  </a:lnTo>
                  <a:lnTo>
                    <a:pt x="368422" y="2805"/>
                  </a:lnTo>
                  <a:lnTo>
                    <a:pt x="321426" y="11013"/>
                  </a:lnTo>
                  <a:lnTo>
                    <a:pt x="276393" y="24310"/>
                  </a:lnTo>
                  <a:lnTo>
                    <a:pt x="233635" y="42384"/>
                  </a:lnTo>
                  <a:lnTo>
                    <a:pt x="193466" y="64923"/>
                  </a:lnTo>
                  <a:lnTo>
                    <a:pt x="156197" y="91613"/>
                  </a:lnTo>
                  <a:lnTo>
                    <a:pt x="122142" y="122142"/>
                  </a:lnTo>
                  <a:lnTo>
                    <a:pt x="91613" y="156197"/>
                  </a:lnTo>
                  <a:lnTo>
                    <a:pt x="64923" y="193466"/>
                  </a:lnTo>
                  <a:lnTo>
                    <a:pt x="42384" y="233635"/>
                  </a:lnTo>
                  <a:lnTo>
                    <a:pt x="24310" y="276393"/>
                  </a:lnTo>
                  <a:lnTo>
                    <a:pt x="11013" y="321426"/>
                  </a:lnTo>
                  <a:lnTo>
                    <a:pt x="2805" y="368422"/>
                  </a:lnTo>
                  <a:lnTo>
                    <a:pt x="0" y="417068"/>
                  </a:lnTo>
                  <a:lnTo>
                    <a:pt x="0" y="3685527"/>
                  </a:lnTo>
                  <a:lnTo>
                    <a:pt x="2805" y="3734168"/>
                  </a:lnTo>
                  <a:lnTo>
                    <a:pt x="11013" y="3781161"/>
                  </a:lnTo>
                  <a:lnTo>
                    <a:pt x="24310" y="3826193"/>
                  </a:lnTo>
                  <a:lnTo>
                    <a:pt x="42384" y="3868951"/>
                  </a:lnTo>
                  <a:lnTo>
                    <a:pt x="64923" y="3909121"/>
                  </a:lnTo>
                  <a:lnTo>
                    <a:pt x="91613" y="3946392"/>
                  </a:lnTo>
                  <a:lnTo>
                    <a:pt x="122142" y="3980449"/>
                  </a:lnTo>
                  <a:lnTo>
                    <a:pt x="156197" y="4010981"/>
                  </a:lnTo>
                  <a:lnTo>
                    <a:pt x="193466" y="4037674"/>
                  </a:lnTo>
                  <a:lnTo>
                    <a:pt x="233635" y="4060216"/>
                  </a:lnTo>
                  <a:lnTo>
                    <a:pt x="276393" y="4078293"/>
                  </a:lnTo>
                  <a:lnTo>
                    <a:pt x="321426" y="4091592"/>
                  </a:lnTo>
                  <a:lnTo>
                    <a:pt x="368422" y="4099802"/>
                  </a:lnTo>
                  <a:lnTo>
                    <a:pt x="417068" y="4102608"/>
                  </a:lnTo>
                  <a:lnTo>
                    <a:pt x="2085340" y="4102608"/>
                  </a:lnTo>
                  <a:lnTo>
                    <a:pt x="2133985" y="4099802"/>
                  </a:lnTo>
                  <a:lnTo>
                    <a:pt x="2180981" y="4091592"/>
                  </a:lnTo>
                  <a:lnTo>
                    <a:pt x="2226014" y="4078293"/>
                  </a:lnTo>
                  <a:lnTo>
                    <a:pt x="2268772" y="4060216"/>
                  </a:lnTo>
                  <a:lnTo>
                    <a:pt x="2308941" y="4037674"/>
                  </a:lnTo>
                  <a:lnTo>
                    <a:pt x="2346210" y="4010981"/>
                  </a:lnTo>
                  <a:lnTo>
                    <a:pt x="2380265" y="3980449"/>
                  </a:lnTo>
                  <a:lnTo>
                    <a:pt x="2410794" y="3946392"/>
                  </a:lnTo>
                  <a:lnTo>
                    <a:pt x="2437484" y="3909121"/>
                  </a:lnTo>
                  <a:lnTo>
                    <a:pt x="2460023" y="3868951"/>
                  </a:lnTo>
                  <a:lnTo>
                    <a:pt x="2478097" y="3826193"/>
                  </a:lnTo>
                  <a:lnTo>
                    <a:pt x="2491394" y="3781161"/>
                  </a:lnTo>
                  <a:lnTo>
                    <a:pt x="2499602" y="3734168"/>
                  </a:lnTo>
                  <a:lnTo>
                    <a:pt x="2502408" y="3685527"/>
                  </a:lnTo>
                  <a:lnTo>
                    <a:pt x="2502408" y="417068"/>
                  </a:lnTo>
                  <a:lnTo>
                    <a:pt x="2499602" y="368422"/>
                  </a:lnTo>
                  <a:lnTo>
                    <a:pt x="2491394" y="321426"/>
                  </a:lnTo>
                  <a:lnTo>
                    <a:pt x="2478097" y="276393"/>
                  </a:lnTo>
                  <a:lnTo>
                    <a:pt x="2460023" y="233635"/>
                  </a:lnTo>
                  <a:lnTo>
                    <a:pt x="2437484" y="193466"/>
                  </a:lnTo>
                  <a:lnTo>
                    <a:pt x="2410794" y="156197"/>
                  </a:lnTo>
                  <a:lnTo>
                    <a:pt x="2380265" y="122142"/>
                  </a:lnTo>
                  <a:lnTo>
                    <a:pt x="2346210" y="91613"/>
                  </a:lnTo>
                  <a:lnTo>
                    <a:pt x="2308941" y="64923"/>
                  </a:lnTo>
                  <a:lnTo>
                    <a:pt x="2268772" y="42384"/>
                  </a:lnTo>
                  <a:lnTo>
                    <a:pt x="2226014" y="24310"/>
                  </a:lnTo>
                  <a:lnTo>
                    <a:pt x="2180981" y="11013"/>
                  </a:lnTo>
                  <a:lnTo>
                    <a:pt x="2133985" y="2805"/>
                  </a:lnTo>
                  <a:lnTo>
                    <a:pt x="20853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13"/>
            <p:cNvSpPr/>
            <p:nvPr/>
          </p:nvSpPr>
          <p:spPr>
            <a:xfrm>
              <a:off x="3346704" y="2493264"/>
              <a:ext cx="2502535" cy="4102735"/>
            </a:xfrm>
            <a:custGeom>
              <a:avLst/>
              <a:gdLst/>
              <a:ahLst/>
              <a:cxnLst/>
              <a:rect l="l" t="t" r="r" b="b"/>
              <a:pathLst>
                <a:path w="2502535" h="4102734">
                  <a:moveTo>
                    <a:pt x="0" y="417068"/>
                  </a:moveTo>
                  <a:lnTo>
                    <a:pt x="2805" y="368422"/>
                  </a:lnTo>
                  <a:lnTo>
                    <a:pt x="11013" y="321426"/>
                  </a:lnTo>
                  <a:lnTo>
                    <a:pt x="24310" y="276393"/>
                  </a:lnTo>
                  <a:lnTo>
                    <a:pt x="42384" y="233635"/>
                  </a:lnTo>
                  <a:lnTo>
                    <a:pt x="64923" y="193466"/>
                  </a:lnTo>
                  <a:lnTo>
                    <a:pt x="91613" y="156197"/>
                  </a:lnTo>
                  <a:lnTo>
                    <a:pt x="122142" y="122142"/>
                  </a:lnTo>
                  <a:lnTo>
                    <a:pt x="156197" y="91613"/>
                  </a:lnTo>
                  <a:lnTo>
                    <a:pt x="193466" y="64923"/>
                  </a:lnTo>
                  <a:lnTo>
                    <a:pt x="233635" y="42384"/>
                  </a:lnTo>
                  <a:lnTo>
                    <a:pt x="276393" y="24310"/>
                  </a:lnTo>
                  <a:lnTo>
                    <a:pt x="321426" y="11013"/>
                  </a:lnTo>
                  <a:lnTo>
                    <a:pt x="368422" y="2805"/>
                  </a:lnTo>
                  <a:lnTo>
                    <a:pt x="417068" y="0"/>
                  </a:lnTo>
                  <a:lnTo>
                    <a:pt x="2085340" y="0"/>
                  </a:lnTo>
                  <a:lnTo>
                    <a:pt x="2133985" y="2805"/>
                  </a:lnTo>
                  <a:lnTo>
                    <a:pt x="2180981" y="11013"/>
                  </a:lnTo>
                  <a:lnTo>
                    <a:pt x="2226014" y="24310"/>
                  </a:lnTo>
                  <a:lnTo>
                    <a:pt x="2268772" y="42384"/>
                  </a:lnTo>
                  <a:lnTo>
                    <a:pt x="2308941" y="64923"/>
                  </a:lnTo>
                  <a:lnTo>
                    <a:pt x="2346210" y="91613"/>
                  </a:lnTo>
                  <a:lnTo>
                    <a:pt x="2380265" y="122142"/>
                  </a:lnTo>
                  <a:lnTo>
                    <a:pt x="2410794" y="156197"/>
                  </a:lnTo>
                  <a:lnTo>
                    <a:pt x="2437484" y="193466"/>
                  </a:lnTo>
                  <a:lnTo>
                    <a:pt x="2460023" y="233635"/>
                  </a:lnTo>
                  <a:lnTo>
                    <a:pt x="2478097" y="276393"/>
                  </a:lnTo>
                  <a:lnTo>
                    <a:pt x="2491394" y="321426"/>
                  </a:lnTo>
                  <a:lnTo>
                    <a:pt x="2499602" y="368422"/>
                  </a:lnTo>
                  <a:lnTo>
                    <a:pt x="2502408" y="417068"/>
                  </a:lnTo>
                  <a:lnTo>
                    <a:pt x="2502408" y="3685527"/>
                  </a:lnTo>
                  <a:lnTo>
                    <a:pt x="2499602" y="3734168"/>
                  </a:lnTo>
                  <a:lnTo>
                    <a:pt x="2491394" y="3781161"/>
                  </a:lnTo>
                  <a:lnTo>
                    <a:pt x="2478097" y="3826193"/>
                  </a:lnTo>
                  <a:lnTo>
                    <a:pt x="2460023" y="3868951"/>
                  </a:lnTo>
                  <a:lnTo>
                    <a:pt x="2437484" y="3909121"/>
                  </a:lnTo>
                  <a:lnTo>
                    <a:pt x="2410794" y="3946392"/>
                  </a:lnTo>
                  <a:lnTo>
                    <a:pt x="2380265" y="3980449"/>
                  </a:lnTo>
                  <a:lnTo>
                    <a:pt x="2346210" y="4010981"/>
                  </a:lnTo>
                  <a:lnTo>
                    <a:pt x="2308941" y="4037674"/>
                  </a:lnTo>
                  <a:lnTo>
                    <a:pt x="2268772" y="4060216"/>
                  </a:lnTo>
                  <a:lnTo>
                    <a:pt x="2226014" y="4078293"/>
                  </a:lnTo>
                  <a:lnTo>
                    <a:pt x="2180981" y="4091592"/>
                  </a:lnTo>
                  <a:lnTo>
                    <a:pt x="2133985" y="4099802"/>
                  </a:lnTo>
                  <a:lnTo>
                    <a:pt x="2085340" y="4102608"/>
                  </a:lnTo>
                  <a:lnTo>
                    <a:pt x="417068" y="4102608"/>
                  </a:lnTo>
                  <a:lnTo>
                    <a:pt x="368422" y="4099802"/>
                  </a:lnTo>
                  <a:lnTo>
                    <a:pt x="321426" y="4091592"/>
                  </a:lnTo>
                  <a:lnTo>
                    <a:pt x="276393" y="4078293"/>
                  </a:lnTo>
                  <a:lnTo>
                    <a:pt x="233635" y="4060216"/>
                  </a:lnTo>
                  <a:lnTo>
                    <a:pt x="193466" y="4037674"/>
                  </a:lnTo>
                  <a:lnTo>
                    <a:pt x="156197" y="4010981"/>
                  </a:lnTo>
                  <a:lnTo>
                    <a:pt x="122142" y="3980449"/>
                  </a:lnTo>
                  <a:lnTo>
                    <a:pt x="91613" y="3946392"/>
                  </a:lnTo>
                  <a:lnTo>
                    <a:pt x="64923" y="3909121"/>
                  </a:lnTo>
                  <a:lnTo>
                    <a:pt x="42384" y="3868951"/>
                  </a:lnTo>
                  <a:lnTo>
                    <a:pt x="24310" y="3826193"/>
                  </a:lnTo>
                  <a:lnTo>
                    <a:pt x="11013" y="3781161"/>
                  </a:lnTo>
                  <a:lnTo>
                    <a:pt x="2805" y="3734168"/>
                  </a:lnTo>
                  <a:lnTo>
                    <a:pt x="0" y="3685527"/>
                  </a:lnTo>
                  <a:lnTo>
                    <a:pt x="0" y="417068"/>
                  </a:lnTo>
                  <a:close/>
                </a:path>
              </a:pathLst>
            </a:custGeom>
            <a:grpFill/>
            <a:ln w="24384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14"/>
          <p:cNvSpPr txBox="1"/>
          <p:nvPr/>
        </p:nvSpPr>
        <p:spPr>
          <a:xfrm>
            <a:off x="4431944" y="2390901"/>
            <a:ext cx="2944216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40"/>
              </a:lnSpc>
              <a:spcBef>
                <a:spcPts val="100"/>
              </a:spcBef>
            </a:pPr>
            <a:endParaRPr lang="ru-RU" sz="1500" b="1" u="heavy" spc="-10" dirty="0">
              <a:solidFill>
                <a:schemeClr val="bg1"/>
              </a:solidFill>
              <a:uFill>
                <a:solidFill>
                  <a:srgbClr val="D99593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2140"/>
              </a:lnSpc>
              <a:spcBef>
                <a:spcPts val="100"/>
              </a:spcBef>
            </a:pPr>
            <a:r>
              <a:rPr sz="1500" b="1" u="heavy" spc="-10" dirty="0">
                <a:solidFill>
                  <a:schemeClr val="bg1"/>
                </a:solidFill>
                <a:uFill>
                  <a:solidFill>
                    <a:srgbClr val="D99593"/>
                  </a:solidFill>
                </a:uFill>
                <a:latin typeface="Arial" pitchFamily="34" charset="0"/>
                <a:cs typeface="Arial" pitchFamily="34" charset="0"/>
              </a:rPr>
              <a:t>ЛИЧНОСТНЫЕ</a:t>
            </a:r>
            <a:endParaRPr lang="ru-RU" sz="1500" b="1" u="heavy" spc="-10" dirty="0">
              <a:solidFill>
                <a:schemeClr val="bg1"/>
              </a:solidFill>
              <a:uFill>
                <a:solidFill>
                  <a:srgbClr val="D99593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2140"/>
              </a:lnSpc>
              <a:spcBef>
                <a:spcPts val="100"/>
              </a:spcBef>
            </a:pPr>
            <a:endParaRPr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900"/>
              </a:lnSpc>
            </a:pPr>
            <a:r>
              <a:rPr sz="1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сформировавшаяся</a:t>
            </a:r>
            <a:endParaRPr sz="1500" dirty="0">
              <a:latin typeface="Arial" pitchFamily="34" charset="0"/>
              <a:cs typeface="Arial" pitchFamily="34" charset="0"/>
            </a:endParaRPr>
          </a:p>
          <a:p>
            <a:pPr marR="31115">
              <a:lnSpc>
                <a:spcPct val="100000"/>
              </a:lnSpc>
            </a:pPr>
            <a:r>
              <a:rPr sz="15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500" spc="-5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образовательном </a:t>
            </a:r>
            <a:r>
              <a:rPr sz="1500" spc="-37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процессе система </a:t>
            </a:r>
            <a:r>
              <a:rPr sz="1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ценностных</a:t>
            </a:r>
            <a:r>
              <a:rPr lang="ru-RU" sz="1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отношений</a:t>
            </a:r>
            <a:endParaRPr sz="1500" dirty="0">
              <a:latin typeface="Arial" pitchFamily="34" charset="0"/>
              <a:cs typeface="Arial" pitchFamily="34" charset="0"/>
            </a:endParaRPr>
          </a:p>
          <a:p>
            <a:pPr marR="20955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учащихся – к себе, </a:t>
            </a:r>
            <a:r>
              <a:rPr sz="15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500" spc="5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R="20955">
              <a:lnSpc>
                <a:spcPct val="100000"/>
              </a:lnSpc>
              <a:spcBef>
                <a:spcPts val="5"/>
              </a:spcBef>
            </a:pPr>
            <a:r>
              <a:rPr sz="15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другим </a:t>
            </a:r>
            <a:r>
              <a:rPr sz="1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участникам </a:t>
            </a:r>
            <a:r>
              <a:rPr sz="1500" spc="-37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образовательного </a:t>
            </a:r>
            <a:r>
              <a:rPr sz="15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процесса,</a:t>
            </a:r>
            <a:r>
              <a:rPr sz="1500" spc="-1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самому</a:t>
            </a:r>
            <a:endParaRPr sz="1500" dirty="0">
              <a:latin typeface="Arial" pitchFamily="34" charset="0"/>
              <a:cs typeface="Arial" pitchFamily="34" charset="0"/>
            </a:endParaRPr>
          </a:p>
          <a:p>
            <a:pPr marR="508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образовательному </a:t>
            </a:r>
            <a:r>
              <a:rPr sz="15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процессу,</a:t>
            </a:r>
            <a:r>
              <a:rPr sz="1500" spc="-5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объектам </a:t>
            </a:r>
            <a:r>
              <a:rPr sz="1500" spc="-37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познания,</a:t>
            </a:r>
            <a:endParaRPr sz="15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lang="ru-RU" sz="15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sz="15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езультатам</a:t>
            </a:r>
            <a:r>
              <a:rPr lang="ru-RU" sz="15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о</a:t>
            </a:r>
            <a:r>
              <a:rPr sz="1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бразовательной</a:t>
            </a:r>
            <a:r>
              <a:rPr lang="ru-RU" sz="1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sz="1500" b="1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endParaRPr sz="15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object 15"/>
          <p:cNvGrpSpPr/>
          <p:nvPr/>
        </p:nvGrpSpPr>
        <p:grpSpPr>
          <a:xfrm>
            <a:off x="8241601" y="2267521"/>
            <a:ext cx="3234119" cy="4127500"/>
            <a:chOff x="6275641" y="2480881"/>
            <a:chExt cx="2594610" cy="4127500"/>
          </a:xfrm>
          <a:solidFill>
            <a:srgbClr val="0070C0"/>
          </a:solidFill>
        </p:grpSpPr>
        <p:sp>
          <p:nvSpPr>
            <p:cNvPr id="24" name="object 16"/>
            <p:cNvSpPr/>
            <p:nvPr/>
          </p:nvSpPr>
          <p:spPr>
            <a:xfrm>
              <a:off x="6288023" y="2493264"/>
              <a:ext cx="2569845" cy="4102735"/>
            </a:xfrm>
            <a:custGeom>
              <a:avLst/>
              <a:gdLst/>
              <a:ahLst/>
              <a:cxnLst/>
              <a:rect l="l" t="t" r="r" b="b"/>
              <a:pathLst>
                <a:path w="2569845" h="4102734">
                  <a:moveTo>
                    <a:pt x="2141220" y="0"/>
                  </a:moveTo>
                  <a:lnTo>
                    <a:pt x="428244" y="0"/>
                  </a:lnTo>
                  <a:lnTo>
                    <a:pt x="381588" y="2513"/>
                  </a:lnTo>
                  <a:lnTo>
                    <a:pt x="336387" y="9879"/>
                  </a:lnTo>
                  <a:lnTo>
                    <a:pt x="292900" y="21835"/>
                  </a:lnTo>
                  <a:lnTo>
                    <a:pt x="251390" y="38122"/>
                  </a:lnTo>
                  <a:lnTo>
                    <a:pt x="212118" y="58476"/>
                  </a:lnTo>
                  <a:lnTo>
                    <a:pt x="175345" y="82637"/>
                  </a:lnTo>
                  <a:lnTo>
                    <a:pt x="141333" y="110343"/>
                  </a:lnTo>
                  <a:lnTo>
                    <a:pt x="110343" y="141333"/>
                  </a:lnTo>
                  <a:lnTo>
                    <a:pt x="82637" y="175345"/>
                  </a:lnTo>
                  <a:lnTo>
                    <a:pt x="58476" y="212118"/>
                  </a:lnTo>
                  <a:lnTo>
                    <a:pt x="38122" y="251390"/>
                  </a:lnTo>
                  <a:lnTo>
                    <a:pt x="21835" y="292900"/>
                  </a:lnTo>
                  <a:lnTo>
                    <a:pt x="9879" y="336387"/>
                  </a:lnTo>
                  <a:lnTo>
                    <a:pt x="2513" y="381588"/>
                  </a:lnTo>
                  <a:lnTo>
                    <a:pt x="0" y="428244"/>
                  </a:lnTo>
                  <a:lnTo>
                    <a:pt x="0" y="3674351"/>
                  </a:lnTo>
                  <a:lnTo>
                    <a:pt x="2513" y="3721015"/>
                  </a:lnTo>
                  <a:lnTo>
                    <a:pt x="9879" y="3766223"/>
                  </a:lnTo>
                  <a:lnTo>
                    <a:pt x="21835" y="3809715"/>
                  </a:lnTo>
                  <a:lnTo>
                    <a:pt x="38122" y="3851228"/>
                  </a:lnTo>
                  <a:lnTo>
                    <a:pt x="58476" y="3890502"/>
                  </a:lnTo>
                  <a:lnTo>
                    <a:pt x="82637" y="3927276"/>
                  </a:lnTo>
                  <a:lnTo>
                    <a:pt x="110343" y="3961287"/>
                  </a:lnTo>
                  <a:lnTo>
                    <a:pt x="141333" y="3992276"/>
                  </a:lnTo>
                  <a:lnTo>
                    <a:pt x="175345" y="4019980"/>
                  </a:lnTo>
                  <a:lnTo>
                    <a:pt x="212118" y="4044139"/>
                  </a:lnTo>
                  <a:lnTo>
                    <a:pt x="251390" y="4064491"/>
                  </a:lnTo>
                  <a:lnTo>
                    <a:pt x="292900" y="4080775"/>
                  </a:lnTo>
                  <a:lnTo>
                    <a:pt x="336387" y="4092730"/>
                  </a:lnTo>
                  <a:lnTo>
                    <a:pt x="381588" y="4100095"/>
                  </a:lnTo>
                  <a:lnTo>
                    <a:pt x="428244" y="4102608"/>
                  </a:lnTo>
                  <a:lnTo>
                    <a:pt x="2141220" y="4102608"/>
                  </a:lnTo>
                  <a:lnTo>
                    <a:pt x="2187875" y="4100095"/>
                  </a:lnTo>
                  <a:lnTo>
                    <a:pt x="2233076" y="4092730"/>
                  </a:lnTo>
                  <a:lnTo>
                    <a:pt x="2276563" y="4080775"/>
                  </a:lnTo>
                  <a:lnTo>
                    <a:pt x="2318073" y="4064491"/>
                  </a:lnTo>
                  <a:lnTo>
                    <a:pt x="2357345" y="4044139"/>
                  </a:lnTo>
                  <a:lnTo>
                    <a:pt x="2394118" y="4019980"/>
                  </a:lnTo>
                  <a:lnTo>
                    <a:pt x="2428130" y="3992276"/>
                  </a:lnTo>
                  <a:lnTo>
                    <a:pt x="2459120" y="3961287"/>
                  </a:lnTo>
                  <a:lnTo>
                    <a:pt x="2486826" y="3927276"/>
                  </a:lnTo>
                  <a:lnTo>
                    <a:pt x="2510987" y="3890502"/>
                  </a:lnTo>
                  <a:lnTo>
                    <a:pt x="2531341" y="3851228"/>
                  </a:lnTo>
                  <a:lnTo>
                    <a:pt x="2547628" y="3809715"/>
                  </a:lnTo>
                  <a:lnTo>
                    <a:pt x="2559584" y="3766223"/>
                  </a:lnTo>
                  <a:lnTo>
                    <a:pt x="2566950" y="3721015"/>
                  </a:lnTo>
                  <a:lnTo>
                    <a:pt x="2569464" y="3674351"/>
                  </a:lnTo>
                  <a:lnTo>
                    <a:pt x="2569464" y="428244"/>
                  </a:lnTo>
                  <a:lnTo>
                    <a:pt x="2566950" y="381588"/>
                  </a:lnTo>
                  <a:lnTo>
                    <a:pt x="2559584" y="336387"/>
                  </a:lnTo>
                  <a:lnTo>
                    <a:pt x="2547628" y="292900"/>
                  </a:lnTo>
                  <a:lnTo>
                    <a:pt x="2531341" y="251390"/>
                  </a:lnTo>
                  <a:lnTo>
                    <a:pt x="2510987" y="212118"/>
                  </a:lnTo>
                  <a:lnTo>
                    <a:pt x="2486826" y="175345"/>
                  </a:lnTo>
                  <a:lnTo>
                    <a:pt x="2459120" y="141333"/>
                  </a:lnTo>
                  <a:lnTo>
                    <a:pt x="2428130" y="110343"/>
                  </a:lnTo>
                  <a:lnTo>
                    <a:pt x="2394118" y="82637"/>
                  </a:lnTo>
                  <a:lnTo>
                    <a:pt x="2357345" y="58476"/>
                  </a:lnTo>
                  <a:lnTo>
                    <a:pt x="2318073" y="38122"/>
                  </a:lnTo>
                  <a:lnTo>
                    <a:pt x="2276563" y="21835"/>
                  </a:lnTo>
                  <a:lnTo>
                    <a:pt x="2233076" y="9879"/>
                  </a:lnTo>
                  <a:lnTo>
                    <a:pt x="2187875" y="2513"/>
                  </a:lnTo>
                  <a:lnTo>
                    <a:pt x="21412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17"/>
            <p:cNvSpPr/>
            <p:nvPr/>
          </p:nvSpPr>
          <p:spPr>
            <a:xfrm>
              <a:off x="6288023" y="2493264"/>
              <a:ext cx="2569845" cy="4102735"/>
            </a:xfrm>
            <a:custGeom>
              <a:avLst/>
              <a:gdLst/>
              <a:ahLst/>
              <a:cxnLst/>
              <a:rect l="l" t="t" r="r" b="b"/>
              <a:pathLst>
                <a:path w="2569845" h="4102734">
                  <a:moveTo>
                    <a:pt x="0" y="428244"/>
                  </a:moveTo>
                  <a:lnTo>
                    <a:pt x="2513" y="381588"/>
                  </a:lnTo>
                  <a:lnTo>
                    <a:pt x="9879" y="336387"/>
                  </a:lnTo>
                  <a:lnTo>
                    <a:pt x="21835" y="292900"/>
                  </a:lnTo>
                  <a:lnTo>
                    <a:pt x="38122" y="251390"/>
                  </a:lnTo>
                  <a:lnTo>
                    <a:pt x="58476" y="212118"/>
                  </a:lnTo>
                  <a:lnTo>
                    <a:pt x="82637" y="175345"/>
                  </a:lnTo>
                  <a:lnTo>
                    <a:pt x="110343" y="141333"/>
                  </a:lnTo>
                  <a:lnTo>
                    <a:pt x="141333" y="110343"/>
                  </a:lnTo>
                  <a:lnTo>
                    <a:pt x="175345" y="82637"/>
                  </a:lnTo>
                  <a:lnTo>
                    <a:pt x="212118" y="58476"/>
                  </a:lnTo>
                  <a:lnTo>
                    <a:pt x="251390" y="38122"/>
                  </a:lnTo>
                  <a:lnTo>
                    <a:pt x="292900" y="21835"/>
                  </a:lnTo>
                  <a:lnTo>
                    <a:pt x="336387" y="9879"/>
                  </a:lnTo>
                  <a:lnTo>
                    <a:pt x="381588" y="2513"/>
                  </a:lnTo>
                  <a:lnTo>
                    <a:pt x="428244" y="0"/>
                  </a:lnTo>
                  <a:lnTo>
                    <a:pt x="2141220" y="0"/>
                  </a:lnTo>
                  <a:lnTo>
                    <a:pt x="2187875" y="2513"/>
                  </a:lnTo>
                  <a:lnTo>
                    <a:pt x="2233076" y="9879"/>
                  </a:lnTo>
                  <a:lnTo>
                    <a:pt x="2276563" y="21835"/>
                  </a:lnTo>
                  <a:lnTo>
                    <a:pt x="2318073" y="38122"/>
                  </a:lnTo>
                  <a:lnTo>
                    <a:pt x="2357345" y="58476"/>
                  </a:lnTo>
                  <a:lnTo>
                    <a:pt x="2394118" y="82637"/>
                  </a:lnTo>
                  <a:lnTo>
                    <a:pt x="2428130" y="110343"/>
                  </a:lnTo>
                  <a:lnTo>
                    <a:pt x="2459120" y="141333"/>
                  </a:lnTo>
                  <a:lnTo>
                    <a:pt x="2486826" y="175345"/>
                  </a:lnTo>
                  <a:lnTo>
                    <a:pt x="2510987" y="212118"/>
                  </a:lnTo>
                  <a:lnTo>
                    <a:pt x="2531341" y="251390"/>
                  </a:lnTo>
                  <a:lnTo>
                    <a:pt x="2547628" y="292900"/>
                  </a:lnTo>
                  <a:lnTo>
                    <a:pt x="2559584" y="336387"/>
                  </a:lnTo>
                  <a:lnTo>
                    <a:pt x="2566950" y="381588"/>
                  </a:lnTo>
                  <a:lnTo>
                    <a:pt x="2569464" y="428244"/>
                  </a:lnTo>
                  <a:lnTo>
                    <a:pt x="2569464" y="3674351"/>
                  </a:lnTo>
                  <a:lnTo>
                    <a:pt x="2566950" y="3721015"/>
                  </a:lnTo>
                  <a:lnTo>
                    <a:pt x="2559584" y="3766223"/>
                  </a:lnTo>
                  <a:lnTo>
                    <a:pt x="2547628" y="3809715"/>
                  </a:lnTo>
                  <a:lnTo>
                    <a:pt x="2531341" y="3851228"/>
                  </a:lnTo>
                  <a:lnTo>
                    <a:pt x="2510987" y="3890502"/>
                  </a:lnTo>
                  <a:lnTo>
                    <a:pt x="2486826" y="3927276"/>
                  </a:lnTo>
                  <a:lnTo>
                    <a:pt x="2459120" y="3961287"/>
                  </a:lnTo>
                  <a:lnTo>
                    <a:pt x="2428130" y="3992276"/>
                  </a:lnTo>
                  <a:lnTo>
                    <a:pt x="2394118" y="4019980"/>
                  </a:lnTo>
                  <a:lnTo>
                    <a:pt x="2357345" y="4044139"/>
                  </a:lnTo>
                  <a:lnTo>
                    <a:pt x="2318073" y="4064491"/>
                  </a:lnTo>
                  <a:lnTo>
                    <a:pt x="2276563" y="4080775"/>
                  </a:lnTo>
                  <a:lnTo>
                    <a:pt x="2233076" y="4092730"/>
                  </a:lnTo>
                  <a:lnTo>
                    <a:pt x="2187875" y="4100095"/>
                  </a:lnTo>
                  <a:lnTo>
                    <a:pt x="2141220" y="4102608"/>
                  </a:lnTo>
                  <a:lnTo>
                    <a:pt x="428244" y="4102608"/>
                  </a:lnTo>
                  <a:lnTo>
                    <a:pt x="381588" y="4100095"/>
                  </a:lnTo>
                  <a:lnTo>
                    <a:pt x="336387" y="4092730"/>
                  </a:lnTo>
                  <a:lnTo>
                    <a:pt x="292900" y="4080775"/>
                  </a:lnTo>
                  <a:lnTo>
                    <a:pt x="251390" y="4064491"/>
                  </a:lnTo>
                  <a:lnTo>
                    <a:pt x="212118" y="4044139"/>
                  </a:lnTo>
                  <a:lnTo>
                    <a:pt x="175345" y="4019980"/>
                  </a:lnTo>
                  <a:lnTo>
                    <a:pt x="141333" y="3992276"/>
                  </a:lnTo>
                  <a:lnTo>
                    <a:pt x="110343" y="3961287"/>
                  </a:lnTo>
                  <a:lnTo>
                    <a:pt x="82637" y="3927276"/>
                  </a:lnTo>
                  <a:lnTo>
                    <a:pt x="58476" y="3890502"/>
                  </a:lnTo>
                  <a:lnTo>
                    <a:pt x="38122" y="3851228"/>
                  </a:lnTo>
                  <a:lnTo>
                    <a:pt x="21835" y="3809715"/>
                  </a:lnTo>
                  <a:lnTo>
                    <a:pt x="9879" y="3766223"/>
                  </a:lnTo>
                  <a:lnTo>
                    <a:pt x="2513" y="3721015"/>
                  </a:lnTo>
                  <a:lnTo>
                    <a:pt x="0" y="3674351"/>
                  </a:lnTo>
                  <a:lnTo>
                    <a:pt x="0" y="428244"/>
                  </a:lnTo>
                  <a:close/>
                </a:path>
              </a:pathLst>
            </a:custGeom>
            <a:grpFill/>
            <a:ln w="24383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" name="object 18"/>
          <p:cNvSpPr txBox="1">
            <a:spLocks/>
          </p:cNvSpPr>
          <p:nvPr/>
        </p:nvSpPr>
        <p:spPr>
          <a:xfrm>
            <a:off x="8427720" y="2723134"/>
            <a:ext cx="2712720" cy="26765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10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5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МЕТАПРЕДМЕТНЫЕ</a:t>
            </a:r>
          </a:p>
          <a:p>
            <a:pPr marR="0" lvl="0" defTabSz="914400" rtl="0" eaLnBrk="1" fontAlgn="auto" latinLnBrk="0" hangingPunct="1">
              <a:lnSpc>
                <a:spcPts val="191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defTabSz="914400" rtl="0" eaLnBrk="1" fontAlgn="auto" latinLnBrk="0" hangingPunct="1">
              <a:lnSpc>
                <a:spcPts val="191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Освоенные учащимися на базе </a:t>
            </a:r>
            <a:r>
              <a:rPr kumimoji="0" lang="ru-RU" sz="15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нескольких</a:t>
            </a:r>
            <a:r>
              <a:rPr kumimoji="0" lang="ru-RU" sz="15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или</a:t>
            </a:r>
            <a:r>
              <a:rPr kumimoji="0" lang="ru-RU" sz="15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всех </a:t>
            </a:r>
            <a:r>
              <a:rPr kumimoji="0" lang="ru-RU" sz="1500" b="0" i="0" u="none" strike="noStrike" kern="1200" cap="none" spc="-3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учебных предметов, способы </a:t>
            </a:r>
            <a:r>
              <a:rPr kumimoji="0" lang="ru-RU" sz="15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деятельности,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применимые</a:t>
            </a:r>
            <a:r>
              <a:rPr kumimoji="0" lang="ru-RU" sz="1500" b="0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как</a:t>
            </a:r>
            <a:r>
              <a:rPr kumimoji="0" lang="ru-RU" sz="15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</a:t>
            </a:r>
            <a:r>
              <a:rPr kumimoji="0" lang="ru-RU" sz="1500" b="0" i="0" u="none" strike="noStrike" kern="1200" cap="none" spc="-3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рамках обра</a:t>
            </a:r>
            <a:r>
              <a:rPr kumimoji="0" lang="ru-RU" sz="15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</a:t>
            </a:r>
            <a:r>
              <a:rPr kumimoji="0" lang="ru-RU" sz="15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</a:t>
            </a:r>
            <a:r>
              <a:rPr kumimoji="0" lang="ru-RU" sz="15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lang="ru-RU" sz="15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</a:t>
            </a:r>
            <a:r>
              <a:rPr kumimoji="0" lang="ru-RU" sz="15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ь</a:t>
            </a:r>
            <a:r>
              <a:rPr kumimoji="0" lang="ru-RU" sz="15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но</a:t>
            </a:r>
            <a:r>
              <a:rPr kumimoji="0" lang="ru-RU" sz="15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  процесса, так </a:t>
            </a:r>
            <a:r>
              <a:rPr kumimoji="0" lang="ru-RU" sz="15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 в </a:t>
            </a:r>
            <a:r>
              <a:rPr kumimoji="0" lang="ru-RU" sz="15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реальных </a:t>
            </a:r>
            <a:r>
              <a:rPr kumimoji="0" lang="ru-RU" sz="15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жизненных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ситуациях.</a:t>
            </a:r>
          </a:p>
        </p:txBody>
      </p:sp>
      <p:grpSp>
        <p:nvGrpSpPr>
          <p:cNvPr id="28" name="object 19"/>
          <p:cNvGrpSpPr/>
          <p:nvPr/>
        </p:nvGrpSpPr>
        <p:grpSpPr>
          <a:xfrm>
            <a:off x="1935480" y="1130808"/>
            <a:ext cx="8321039" cy="1066800"/>
            <a:chOff x="1953767" y="1466088"/>
            <a:chExt cx="5967985" cy="1066800"/>
          </a:xfrm>
        </p:grpSpPr>
        <p:pic>
          <p:nvPicPr>
            <p:cNvPr id="29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3767" y="1478280"/>
              <a:ext cx="484631" cy="1054608"/>
            </a:xfrm>
            <a:prstGeom prst="rect">
              <a:avLst/>
            </a:prstGeom>
          </p:spPr>
        </p:pic>
        <p:pic>
          <p:nvPicPr>
            <p:cNvPr id="30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9882" y="1478280"/>
              <a:ext cx="554736" cy="1054608"/>
            </a:xfrm>
            <a:prstGeom prst="rect">
              <a:avLst/>
            </a:prstGeom>
          </p:spPr>
        </p:pic>
        <p:pic>
          <p:nvPicPr>
            <p:cNvPr id="31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88352" y="1466088"/>
              <a:ext cx="533400" cy="106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5662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8BB9922-648D-4D0B-8FC6-7BF201EF38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1625" b="21036"/>
          <a:stretch>
            <a:fillRect/>
          </a:stretch>
        </p:blipFill>
        <p:spPr>
          <a:xfrm>
            <a:off x="0" y="-1"/>
            <a:ext cx="12192000" cy="811119"/>
          </a:xfrm>
          <a:prstGeom prst="rect">
            <a:avLst/>
          </a:prstGeom>
        </p:spPr>
      </p:pic>
      <p:grpSp>
        <p:nvGrpSpPr>
          <p:cNvPr id="2" name="Группа 18">
            <a:extLst>
              <a:ext uri="{FF2B5EF4-FFF2-40B4-BE49-F238E27FC236}">
                <a16:creationId xmlns:a16="http://schemas.microsoft.com/office/drawing/2014/main" id="{85486403-553D-458C-8379-7360716C21CF}"/>
              </a:ext>
            </a:extLst>
          </p:cNvPr>
          <p:cNvGrpSpPr/>
          <p:nvPr/>
        </p:nvGrpSpPr>
        <p:grpSpPr>
          <a:xfrm>
            <a:off x="0" y="6520273"/>
            <a:ext cx="12192000" cy="337727"/>
            <a:chOff x="0" y="6548682"/>
            <a:chExt cx="12192000" cy="32237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E03AC28-10D1-498F-AD4B-2D51DE1CAAB4}"/>
                </a:ext>
              </a:extLst>
            </p:cNvPr>
            <p:cNvSpPr/>
            <p:nvPr/>
          </p:nvSpPr>
          <p:spPr>
            <a:xfrm>
              <a:off x="0" y="6588425"/>
              <a:ext cx="12192000" cy="282633"/>
            </a:xfrm>
            <a:prstGeom prst="rect">
              <a:avLst/>
            </a:prstGeom>
            <a:solidFill>
              <a:srgbClr val="2973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Прямоугольник 11">
              <a:extLst>
                <a:ext uri="{FF2B5EF4-FFF2-40B4-BE49-F238E27FC236}">
                  <a16:creationId xmlns:a16="http://schemas.microsoft.com/office/drawing/2014/main" id="{09C1C666-6ADC-408D-8799-2186B26E3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18" y="6548682"/>
              <a:ext cx="11782697" cy="30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500" spc="1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РЕГИОНАЛЬНЫЙ МОДЕЛЬНЫЙ ЦЕНТР ДОПОЛНИТЕЛЬНОГО ОБРАЗОВАНИЯ ДЕТЕЙ КРАСНОДАРСКОГО КРАЯ</a:t>
              </a: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4E84827-C795-47CD-8C4A-687720C29E9C}"/>
              </a:ext>
            </a:extLst>
          </p:cNvPr>
          <p:cNvSpPr/>
          <p:nvPr/>
        </p:nvSpPr>
        <p:spPr>
          <a:xfrm>
            <a:off x="477758" y="267485"/>
            <a:ext cx="10596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630" marR="328295" indent="48768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УЧЕБНЫЙ ПЛАН и СОДЕРЖАНИЕ</a:t>
            </a:r>
            <a:r>
              <a:rPr lang="ru-RU" sz="2000" b="1" spc="-11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ОБРАЗОВАТЕЛЬНОЙ </a:t>
            </a:r>
            <a:r>
              <a:rPr lang="ru-RU" sz="2000" b="1" spc="-98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ПРОГРАММЫ </a:t>
            </a: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4A8E0954-669A-4223-9F95-7EF69EFB5366}"/>
              </a:ext>
            </a:extLst>
          </p:cNvPr>
          <p:cNvSpPr txBox="1">
            <a:spLocks/>
          </p:cNvSpPr>
          <p:nvPr/>
        </p:nvSpPr>
        <p:spPr>
          <a:xfrm>
            <a:off x="246380" y="816913"/>
            <a:ext cx="577595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just">
              <a:spcBef>
                <a:spcPts val="100"/>
              </a:spcBef>
            </a:pPr>
            <a:r>
              <a:rPr lang="ru-RU" sz="1500" u="heavy" kern="0" spc="-5" dirty="0">
                <a:solidFill>
                  <a:sysClr val="windowText" lastClr="00000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Учебный план</a:t>
            </a:r>
            <a:r>
              <a:rPr lang="ru-RU" sz="1500" kern="0" spc="-5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kern="0" dirty="0">
                <a:solidFill>
                  <a:srgbClr val="292A45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500" kern="0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документ, </a:t>
            </a:r>
            <a:r>
              <a:rPr lang="ru-RU" sz="1500" kern="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который </a:t>
            </a:r>
            <a:r>
              <a:rPr lang="ru-RU" sz="1500" kern="0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определяет перечень, </a:t>
            </a:r>
            <a:r>
              <a:rPr lang="ru-RU" sz="1500" kern="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kern="0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трудоемкость,</a:t>
            </a:r>
            <a:r>
              <a:rPr lang="ru-RU" sz="1500" kern="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kern="0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последовательность</a:t>
            </a:r>
            <a:r>
              <a:rPr lang="ru-RU" sz="1500" kern="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и</a:t>
            </a:r>
            <a:r>
              <a:rPr lang="ru-RU" sz="1500" kern="0"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kern="0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распределение</a:t>
            </a:r>
            <a:r>
              <a:rPr lang="ru-RU" sz="1500" kern="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kern="0" spc="1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500" kern="0" spc="1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kern="0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периодам </a:t>
            </a:r>
            <a:r>
              <a:rPr lang="ru-RU" sz="1500" kern="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обучения </a:t>
            </a:r>
            <a:r>
              <a:rPr lang="ru-RU" sz="1500" kern="0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учебных предметов, курсов, </a:t>
            </a:r>
            <a:r>
              <a:rPr lang="ru-RU" sz="1500" kern="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дисциплин </a:t>
            </a:r>
            <a:r>
              <a:rPr lang="ru-RU" sz="1500" kern="0" spc="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kern="0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(модулей),</a:t>
            </a:r>
            <a:r>
              <a:rPr lang="ru-RU" sz="1500" kern="0" spc="25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kern="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тем,</a:t>
            </a:r>
            <a:r>
              <a:rPr lang="ru-RU" sz="1500" kern="0" spc="24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kern="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практик,</a:t>
            </a:r>
            <a:r>
              <a:rPr lang="ru-RU" sz="1500" kern="0" spc="24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kern="0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иных</a:t>
            </a:r>
            <a:r>
              <a:rPr lang="ru-RU" sz="1500" kern="0" spc="27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kern="0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видов</a:t>
            </a:r>
            <a:r>
              <a:rPr lang="ru-RU" sz="1500" kern="0" spc="27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kern="0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учебной</a:t>
            </a:r>
            <a:r>
              <a:rPr lang="ru-RU" sz="1500" kern="0" spc="254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kern="0" spc="-5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endParaRPr lang="ru-RU" sz="15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object 4">
            <a:extLst>
              <a:ext uri="{FF2B5EF4-FFF2-40B4-BE49-F238E27FC236}">
                <a16:creationId xmlns:a16="http://schemas.microsoft.com/office/drawing/2014/main" id="{CC167B2B-F3FB-4A42-949B-BA827A580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880866"/>
              </p:ext>
            </p:extLst>
          </p:nvPr>
        </p:nvGraphicFramePr>
        <p:xfrm>
          <a:off x="169819" y="1834470"/>
          <a:ext cx="5944983" cy="30004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2472">
                <a:tc rowSpan="2"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№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п/п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4930" algn="ctr">
                        <a:lnSpc>
                          <a:spcPts val="156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Название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раздела,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темы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513715">
                        <a:lnSpc>
                          <a:spcPts val="156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sz="1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часов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4130" algn="ctr">
                        <a:lnSpc>
                          <a:spcPts val="156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Формы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17475" marR="83185" algn="ctr">
                        <a:lnSpc>
                          <a:spcPct val="1095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ат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и/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контроля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9"/>
                        </a:lnSpc>
                      </a:pP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789"/>
                        </a:lnSpc>
                      </a:pP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теория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89"/>
                        </a:lnSpc>
                      </a:pP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практи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ка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I.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Введение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программу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6835">
                        <a:lnSpc>
                          <a:spcPts val="154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II.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545"/>
                        </a:lnSpc>
                        <a:tabLst>
                          <a:tab pos="915669" algn="l"/>
                          <a:tab pos="1557020" algn="l"/>
                          <a:tab pos="2193290" algn="l"/>
                        </a:tabLst>
                      </a:pPr>
                      <a:r>
                        <a:rPr sz="1000" b="1" spc="-5" dirty="0" err="1">
                          <a:latin typeface="Times New Roman"/>
                          <a:cs typeface="Times New Roman"/>
                        </a:rPr>
                        <a:t>Пение</a:t>
                      </a:r>
                      <a:r>
                        <a:rPr lang="ru-RU" sz="1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 err="1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lang="ru-RU" sz="1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 err="1">
                          <a:latin typeface="Times New Roman"/>
                          <a:cs typeface="Times New Roman"/>
                        </a:rPr>
                        <a:t>вид</a:t>
                      </a: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 err="1">
                          <a:latin typeface="Times New Roman"/>
                          <a:cs typeface="Times New Roman"/>
                        </a:rPr>
                        <a:t>музыкальной</a:t>
                      </a:r>
                      <a:r>
                        <a:rPr lang="ru-RU" sz="1000" b="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деятельности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lang="ru-RU" sz="1000" b="1" spc="-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4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1.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Вокально-певческая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установка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lang="ru-RU" sz="1000" spc="-5" dirty="0">
                          <a:latin typeface="Times New Roman"/>
                          <a:cs typeface="Times New Roman"/>
                        </a:rPr>
                        <a:t>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2.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Упражнения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дыхание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6835">
                        <a:lnSpc>
                          <a:spcPts val="154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III.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Формирование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детского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голоса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8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40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40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1.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Артикуляция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2.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Развитие</a:t>
                      </a:r>
                      <a:r>
                        <a:rPr sz="1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метроритма.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76835">
                        <a:lnSpc>
                          <a:spcPts val="152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3.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52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Вокальные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упражнения.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28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28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IV.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55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Слушание</a:t>
                      </a:r>
                      <a:r>
                        <a:rPr sz="1000" b="1" spc="3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музыкальных</a:t>
                      </a:r>
                      <a:r>
                        <a:rPr sz="1000" b="1" spc="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произведений,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разучивание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исполнение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песен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V.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35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545"/>
                        </a:lnSpc>
                      </a:pPr>
                      <a:r>
                        <a:rPr sz="1000" b="1" spc="-10" dirty="0" err="1">
                          <a:latin typeface="Times New Roman"/>
                          <a:cs typeface="Times New Roman"/>
                        </a:rPr>
                        <a:t>Концертно-исполнительская</a:t>
                      </a: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 err="1">
                          <a:latin typeface="Times New Roman"/>
                          <a:cs typeface="Times New Roman"/>
                        </a:rPr>
                        <a:t>деятельность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27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Концертное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выступление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3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ts val="154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Итого: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72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70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3" name="object 3"/>
          <p:cNvSpPr txBox="1">
            <a:spLocks/>
          </p:cNvSpPr>
          <p:nvPr/>
        </p:nvSpPr>
        <p:spPr>
          <a:xfrm>
            <a:off x="6736080" y="1173571"/>
            <a:ext cx="5209540" cy="273152"/>
          </a:xfrm>
          <a:prstGeom prst="rect">
            <a:avLst/>
          </a:prstGeom>
        </p:spPr>
        <p:txBody>
          <a:bodyPr vert="horz" wrap="square" lIns="0" tIns="11430" rIns="0" bIns="0" rtlCol="0" anchor="b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Содержание</a:t>
            </a:r>
            <a:r>
              <a:rPr kumimoji="0" lang="ru-RU" sz="1700" b="1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1700" b="1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учебного</a:t>
            </a:r>
            <a:r>
              <a:rPr kumimoji="0" lang="ru-RU" sz="1700" b="1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17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плана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object 4"/>
          <p:cNvSpPr txBox="1"/>
          <p:nvPr/>
        </p:nvSpPr>
        <p:spPr>
          <a:xfrm>
            <a:off x="6797041" y="1645920"/>
            <a:ext cx="4998719" cy="4711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должно </a:t>
            </a:r>
            <a:r>
              <a:rPr sz="1200" spc="-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быть </a:t>
            </a:r>
            <a:r>
              <a:rPr sz="1200" spc="-1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направлено </a:t>
            </a:r>
            <a:r>
              <a:rPr sz="1200" spc="-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достижение </a:t>
            </a:r>
            <a:r>
              <a:rPr sz="1200" spc="-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целей программы </a:t>
            </a:r>
            <a:r>
              <a:rPr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sz="1200" spc="-1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планируемых </a:t>
            </a:r>
            <a:r>
              <a:rPr sz="1200" spc="-2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результатов </a:t>
            </a:r>
            <a:r>
              <a:rPr sz="1200" spc="-1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ее </a:t>
            </a:r>
            <a:r>
              <a:rPr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освоения.</a:t>
            </a:r>
          </a:p>
          <a:p>
            <a:pPr marL="12700" marR="5715" indent="362585" algn="just">
              <a:lnSpc>
                <a:spcPct val="100000"/>
              </a:lnSpc>
              <a:spcBef>
                <a:spcPts val="434"/>
              </a:spcBef>
            </a:pPr>
            <a:r>
              <a:rPr sz="1200" spc="-1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Содержание </a:t>
            </a:r>
            <a:r>
              <a:rPr sz="1200" spc="-1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учебного </a:t>
            </a:r>
            <a:r>
              <a:rPr sz="1200" spc="-1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плана </a:t>
            </a:r>
            <a:r>
              <a:rPr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1200" spc="-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реферативное описание </a:t>
            </a:r>
            <a:r>
              <a:rPr sz="1200" spc="-1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разделов </a:t>
            </a:r>
            <a:r>
              <a:rPr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тем </a:t>
            </a:r>
            <a:r>
              <a:rPr sz="1200" spc="-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программы </a:t>
            </a:r>
            <a:r>
              <a:rPr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sz="1200" spc="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соответствии</a:t>
            </a:r>
            <a:r>
              <a:rPr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sz="1200" spc="-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последовательностью,</a:t>
            </a:r>
            <a:r>
              <a:rPr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заданной</a:t>
            </a:r>
            <a:r>
              <a:rPr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1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учебным</a:t>
            </a:r>
            <a:r>
              <a:rPr sz="1200" spc="-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планом,</a:t>
            </a:r>
            <a:r>
              <a:rPr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2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включая</a:t>
            </a:r>
            <a:r>
              <a:rPr sz="1200" spc="-1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описание </a:t>
            </a:r>
            <a:r>
              <a:rPr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теоретических и </a:t>
            </a:r>
            <a:r>
              <a:rPr sz="1200" spc="-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практических</a:t>
            </a:r>
            <a:r>
              <a:rPr sz="1200" spc="2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частей </a:t>
            </a:r>
            <a:r>
              <a:rPr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форм</a:t>
            </a:r>
            <a:r>
              <a:rPr sz="1200" spc="-3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1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контроля</a:t>
            </a:r>
            <a:r>
              <a:rPr sz="1200" spc="-2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sz="1200" spc="1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1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каждой</a:t>
            </a:r>
            <a:r>
              <a:rPr sz="1200" spc="-2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теме.</a:t>
            </a:r>
            <a:endParaRPr sz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endParaRPr lang="ru-RU" sz="1400" b="1" spc="-1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b="1" spc="-1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sz="1400" b="1" spc="2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оформлении</a:t>
            </a:r>
            <a:r>
              <a:rPr sz="1400" b="1" spc="8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содержания</a:t>
            </a:r>
            <a:r>
              <a:rPr sz="1400" b="1" spc="7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следует</a:t>
            </a:r>
            <a:r>
              <a:rPr sz="1400" b="1" spc="1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придерживаться</a:t>
            </a:r>
            <a:r>
              <a:rPr sz="1400" b="1" spc="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ряда</a:t>
            </a:r>
            <a:r>
              <a:rPr sz="1400" b="1" spc="2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общих</a:t>
            </a:r>
            <a:r>
              <a:rPr sz="1400" b="1" spc="4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правил</a:t>
            </a:r>
            <a:r>
              <a:rPr sz="1400" b="1" spc="-1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400" b="1" spc="-1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endParaRPr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5720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sz="12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содержание </a:t>
            </a:r>
            <a:r>
              <a:rPr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составляется</a:t>
            </a:r>
            <a:r>
              <a:rPr sz="1200" spc="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согласно</a:t>
            </a:r>
            <a:r>
              <a:rPr sz="12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учебного плана</a:t>
            </a:r>
            <a:r>
              <a:rPr sz="12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R="5080" indent="45720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ru-RU" sz="1200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Формулировка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порядок расположения разделов и тем должны </a:t>
            </a:r>
            <a:r>
              <a:rPr lang="ru-RU" sz="14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полностью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соответствовать их формулировке и </a:t>
            </a:r>
            <a:r>
              <a:rPr lang="ru-RU" sz="14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расположению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УЧЕБНОМ ПЛАНЕ;</a:t>
            </a:r>
            <a:endParaRPr lang="ru-RU" sz="14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R="5080" indent="45720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sz="1400" spc="-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необходимо</a:t>
            </a:r>
            <a:r>
              <a:rPr sz="1400" spc="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3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соблюдать</a:t>
            </a:r>
            <a:r>
              <a:rPr sz="1400" spc="4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деление</a:t>
            </a:r>
            <a:r>
              <a:rPr sz="1400" spc="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теорию</a:t>
            </a:r>
            <a:r>
              <a:rPr sz="1400"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400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практику</a:t>
            </a:r>
            <a:r>
              <a:rPr sz="1400" spc="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sz="1400" spc="-15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каждому</a:t>
            </a:r>
            <a:r>
              <a:rPr sz="1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разделу</a:t>
            </a:r>
            <a:r>
              <a:rPr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sz="1400" spc="-5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теме</a:t>
            </a:r>
            <a:r>
              <a:rPr sz="1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  <a:endParaRPr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45720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sz="1200" spc="-15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материал</a:t>
            </a:r>
            <a:r>
              <a:rPr sz="1200" spc="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2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следует</a:t>
            </a:r>
            <a:r>
              <a:rPr sz="1200" spc="8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15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излагать</a:t>
            </a:r>
            <a:r>
              <a:rPr sz="1200" spc="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1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назывными</a:t>
            </a:r>
            <a:r>
              <a:rPr sz="1200" spc="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1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предложениями</a:t>
            </a:r>
            <a:r>
              <a:rPr sz="12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45720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sz="12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содержание</a:t>
            </a:r>
            <a:r>
              <a:rPr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каждого</a:t>
            </a:r>
            <a:r>
              <a:rPr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года </a:t>
            </a:r>
            <a:r>
              <a:rPr sz="1200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обучения</a:t>
            </a:r>
            <a:r>
              <a:rPr sz="1200"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целесообразно</a:t>
            </a:r>
            <a:r>
              <a:rPr sz="1200" spc="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оформлять</a:t>
            </a:r>
            <a:r>
              <a:rPr sz="1200" spc="-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отдельно;</a:t>
            </a:r>
            <a:endParaRPr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45720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200" spc="40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содержании</a:t>
            </a:r>
            <a:r>
              <a:rPr sz="1200" spc="4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могут  размещаться</a:t>
            </a:r>
            <a:r>
              <a:rPr sz="1200" spc="44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ссылки</a:t>
            </a:r>
            <a:r>
              <a:rPr sz="1200" spc="4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sz="1200" spc="40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приложения</a:t>
            </a:r>
            <a:r>
              <a:rPr sz="1200" spc="43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(например,</a:t>
            </a:r>
            <a:r>
              <a:rPr sz="1200" spc="43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sz="1200" spc="4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5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правила</a:t>
            </a:r>
            <a:r>
              <a:rPr lang="ru-RU" sz="12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выполнения</a:t>
            </a:r>
            <a:r>
              <a:rPr sz="1200" spc="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упражнений,</a:t>
            </a:r>
            <a:r>
              <a:rPr sz="1200" spc="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репертуар</a:t>
            </a:r>
            <a:r>
              <a:rPr sz="1200" spc="4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2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т.п.);</a:t>
            </a:r>
            <a:endParaRPr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45720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356870" algn="l"/>
                <a:tab pos="357505" algn="l"/>
              </a:tabLst>
            </a:pPr>
            <a:r>
              <a:rPr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2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содержании</a:t>
            </a:r>
            <a:r>
              <a:rPr sz="1200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могут</a:t>
            </a:r>
            <a:r>
              <a:rPr sz="1200" spc="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быть</a:t>
            </a:r>
            <a:r>
              <a:rPr sz="1200" spc="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представлены</a:t>
            </a:r>
            <a:r>
              <a:rPr sz="1200" spc="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вариативные</a:t>
            </a:r>
            <a:r>
              <a:rPr sz="1200" spc="5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образовательные</a:t>
            </a:r>
            <a:r>
              <a:rPr sz="1200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маршруты.</a:t>
            </a:r>
            <a:endParaRPr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D4E644-78D9-4ACC-8EB2-1F64046B5C0B}"/>
              </a:ext>
            </a:extLst>
          </p:cNvPr>
          <p:cNvSpPr/>
          <p:nvPr/>
        </p:nvSpPr>
        <p:spPr>
          <a:xfrm>
            <a:off x="169818" y="4876548"/>
            <a:ext cx="6295637" cy="1629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i="1" dirty="0"/>
              <a:t>Образец оформления содержания учебного плана (ПРИМЕРНО):</a:t>
            </a:r>
          </a:p>
          <a:p>
            <a:endParaRPr lang="ru-RU" sz="1300" i="1" dirty="0"/>
          </a:p>
          <a:p>
            <a:r>
              <a:rPr lang="ru-RU" sz="1300" b="1" i="1" dirty="0"/>
              <a:t>Раздел 2. Пение как вид музыкальной деятельности (20 часов)</a:t>
            </a:r>
          </a:p>
          <a:p>
            <a:r>
              <a:rPr lang="ru-RU" sz="1300" b="1" i="1" dirty="0"/>
              <a:t>1. Вокально-певческая установка. </a:t>
            </a:r>
            <a:endParaRPr lang="ru-RU" sz="1300" dirty="0"/>
          </a:p>
          <a:p>
            <a:r>
              <a:rPr lang="ru-RU" sz="1300" i="1" dirty="0"/>
              <a:t>Теория: «</a:t>
            </a:r>
            <a:r>
              <a:rPr lang="ru-RU" sz="1200" i="1" dirty="0"/>
              <a:t>Понятие вокал». «</a:t>
            </a:r>
            <a:r>
              <a:rPr lang="ru-RU" sz="1200" dirty="0"/>
              <a:t>Роль музыки, песни в жизни человека».</a:t>
            </a:r>
            <a:r>
              <a:rPr lang="ru-RU" sz="1200" i="1" dirty="0"/>
              <a:t> (2 часа значит 2 темы)</a:t>
            </a:r>
            <a:endParaRPr lang="ru-RU" sz="1200" dirty="0"/>
          </a:p>
          <a:p>
            <a:r>
              <a:rPr lang="ru-RU" sz="1300" i="1" dirty="0"/>
              <a:t>Практика: </a:t>
            </a:r>
            <a:r>
              <a:rPr lang="ru-RU" sz="1200" dirty="0"/>
              <a:t>"Песня – душа народа". "Осень – дивная пора". "Настроение в песне»  (8 часов значит 8 тем)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7963BECC-02D5-4630-BA71-AC8701D862A3}"/>
              </a:ext>
            </a:extLst>
          </p:cNvPr>
          <p:cNvCxnSpPr>
            <a:cxnSpLocks/>
          </p:cNvCxnSpPr>
          <p:nvPr/>
        </p:nvCxnSpPr>
        <p:spPr>
          <a:xfrm flipV="1">
            <a:off x="748145" y="2929653"/>
            <a:ext cx="3426691" cy="2955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DFE5AC84-0393-4FCB-9EBB-61C00D49BC93}"/>
              </a:ext>
            </a:extLst>
          </p:cNvPr>
          <p:cNvCxnSpPr>
            <a:cxnSpLocks/>
          </p:cNvCxnSpPr>
          <p:nvPr/>
        </p:nvCxnSpPr>
        <p:spPr>
          <a:xfrm flipV="1">
            <a:off x="286427" y="2848250"/>
            <a:ext cx="461718" cy="2680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1B5CF94C-5441-4147-95C4-DE8F18813E94}"/>
              </a:ext>
            </a:extLst>
          </p:cNvPr>
          <p:cNvCxnSpPr/>
          <p:nvPr/>
        </p:nvCxnSpPr>
        <p:spPr>
          <a:xfrm flipV="1">
            <a:off x="618836" y="3011055"/>
            <a:ext cx="831273" cy="2680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5249E25D-5A85-421D-92F8-45A37D8E3882}"/>
              </a:ext>
            </a:extLst>
          </p:cNvPr>
          <p:cNvCxnSpPr/>
          <p:nvPr/>
        </p:nvCxnSpPr>
        <p:spPr>
          <a:xfrm flipV="1">
            <a:off x="1034472" y="3011055"/>
            <a:ext cx="3833092" cy="3121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662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2120</Words>
  <Application>Microsoft Office PowerPoint</Application>
  <PresentationFormat>Широкоэкранный</PresentationFormat>
  <Paragraphs>323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ПРОЕКТИРОВАНИЕ  ДОПОЛНИТЕЛЬНОЙ  ОБЩЕОБРАЗОВАТЕЛЬНОЙ  ОБЩЕРАЗВИВАЮЩЕЙ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RMC5</dc:creator>
  <cp:lastModifiedBy>RMC2</cp:lastModifiedBy>
  <cp:revision>372</cp:revision>
  <cp:lastPrinted>2023-07-06T11:42:29Z</cp:lastPrinted>
  <dcterms:created xsi:type="dcterms:W3CDTF">2021-01-18T13:17:41Z</dcterms:created>
  <dcterms:modified xsi:type="dcterms:W3CDTF">2023-07-06T15:36:41Z</dcterms:modified>
</cp:coreProperties>
</file>